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147376130" r:id="rId3"/>
    <p:sldId id="2147376128" r:id="rId4"/>
    <p:sldId id="2147376136" r:id="rId5"/>
    <p:sldId id="2147376135" r:id="rId6"/>
    <p:sldId id="2147376138" r:id="rId7"/>
    <p:sldId id="280" r:id="rId8"/>
    <p:sldId id="2147376139" r:id="rId9"/>
    <p:sldId id="2147376141" r:id="rId10"/>
    <p:sldId id="2147376144" r:id="rId11"/>
    <p:sldId id="2147376145" r:id="rId12"/>
    <p:sldId id="2147376132" r:id="rId13"/>
    <p:sldId id="2147376151" r:id="rId14"/>
    <p:sldId id="2113416469" r:id="rId15"/>
    <p:sldId id="2113416461" r:id="rId16"/>
    <p:sldId id="2113416466" r:id="rId17"/>
    <p:sldId id="2147376150" r:id="rId18"/>
    <p:sldId id="258" r:id="rId19"/>
    <p:sldId id="2147376133" r:id="rId20"/>
    <p:sldId id="259" r:id="rId21"/>
    <p:sldId id="2147376146" r:id="rId22"/>
    <p:sldId id="2113416459" r:id="rId23"/>
    <p:sldId id="2147376147" r:id="rId24"/>
    <p:sldId id="2113416460" r:id="rId25"/>
    <p:sldId id="2147376148" r:id="rId26"/>
    <p:sldId id="2147376153" r:id="rId27"/>
    <p:sldId id="214737614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4586"/>
    <a:srgbClr val="0E2841"/>
    <a:srgbClr val="061C2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49D570-2EAC-4483-8004-400AFF8B1CE6}" type="datetimeFigureOut">
              <a:rPr lang="en-GB" smtClean="0"/>
              <a:t>13/06/2024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28AF04-7F9C-49B1-A075-EB04ACBDBF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625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8AF04-7F9C-49B1-A075-EB04ACBDBF3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6234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To explain why a repository is important, let’s first explain what it is.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i="1" dirty="0"/>
              <a:t>Definition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i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1" dirty="0"/>
              <a:t>Enter CoPilot… </a:t>
            </a:r>
            <a:r>
              <a:rPr lang="en-GB" b="0" i="0" dirty="0"/>
              <a:t>and yes, that really is only my second reference to AI. </a:t>
            </a:r>
            <a:r>
              <a:rPr lang="en-GB" b="0" i="0" dirty="0">
                <a:sym typeface="Wingdings" panose="05000000000000000000" pitchFamily="2" charset="2"/>
              </a:rPr>
              <a:t> </a:t>
            </a:r>
            <a:endParaRPr lang="en-GB" b="0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i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111111"/>
                </a:solidFill>
                <a:effectLst/>
                <a:highlight>
                  <a:srgbClr val="F9F9F9"/>
                </a:highlight>
                <a:latin typeface="-apple-system"/>
              </a:rPr>
              <a:t>A </a:t>
            </a:r>
            <a:r>
              <a:rPr lang="en-GB" b="1" i="0" dirty="0">
                <a:solidFill>
                  <a:srgbClr val="111111"/>
                </a:solidFill>
                <a:effectLst/>
                <a:highlight>
                  <a:srgbClr val="F9F9F9"/>
                </a:highlight>
                <a:latin typeface="-apple-system"/>
              </a:rPr>
              <a:t>Business Process Repository</a:t>
            </a:r>
            <a:r>
              <a:rPr lang="en-GB" b="0" i="0" dirty="0">
                <a:solidFill>
                  <a:srgbClr val="111111"/>
                </a:solidFill>
                <a:effectLst/>
                <a:highlight>
                  <a:srgbClr val="F9F9F9"/>
                </a:highlight>
                <a:latin typeface="-apple-system"/>
              </a:rPr>
              <a:t> (BPR) is a central location for storing information about how an enterprise operates. It houses details related to business processes.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i="0" dirty="0">
              <a:solidFill>
                <a:srgbClr val="111111"/>
              </a:solidFill>
              <a:effectLst/>
              <a:highlight>
                <a:srgbClr val="F9F9F9"/>
              </a:highlight>
              <a:latin typeface="-apple-system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b="1" i="0" dirty="0">
                <a:solidFill>
                  <a:srgbClr val="111111"/>
                </a:solidFill>
                <a:effectLst/>
                <a:highlight>
                  <a:srgbClr val="F9F9F9"/>
                </a:highlight>
                <a:latin typeface="-apple-system"/>
              </a:rPr>
              <a:t>* Talk over the Repo Circle *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b="1" i="0" dirty="0">
              <a:solidFill>
                <a:srgbClr val="111111"/>
              </a:solidFill>
              <a:effectLst/>
              <a:highlight>
                <a:srgbClr val="F9F9F9"/>
              </a:highlight>
              <a:latin typeface="-apple-system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0" i="0" dirty="0"/>
              <a:t>All interconnected and </a:t>
            </a:r>
            <a:r>
              <a:rPr lang="en-GB" b="0" i="0" dirty="0" err="1"/>
              <a:t>queryable</a:t>
            </a:r>
            <a:r>
              <a:rPr lang="en-GB" b="0" i="0" dirty="0"/>
              <a:t>,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0" i="0" dirty="0"/>
              <a:t>Governed and Quality Controlled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b="0" i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b="0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b="1" i="0" dirty="0"/>
              <a:t>* Quote from a customer *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E62471-96CD-9449-90F5-44D95173B67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525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Let’s go up a level one more time.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E62471-96CD-9449-90F5-44D95173B67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212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What might this look like for an organisation?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Top – Dashboards, Strategic reports measuring the Dollars &amp; Cents, or frankly any of the metrics that a business uses to evaluate its performance.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2</a:t>
            </a:r>
            <a:r>
              <a:rPr lang="en-GB" baseline="30000" dirty="0"/>
              <a:t>nd</a:t>
            </a:r>
            <a:r>
              <a:rPr lang="en-GB" dirty="0"/>
              <a:t> – The Coal Face, the Customer Experiences of your products and services, along with all other external stakeholders, perhaps even the environment that drive these metrics.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1</a:t>
            </a:r>
            <a:r>
              <a:rPr lang="en-GB" baseline="30000" dirty="0"/>
              <a:t>st</a:t>
            </a:r>
            <a:r>
              <a:rPr lang="en-GB" dirty="0"/>
              <a:t> – The Management of the employee experience, along with any supporting resources that are deployed.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Finally – The processes and operations that make the proverbial sausage, ensure its quality, and bring it to market.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E62471-96CD-9449-90F5-44D95173B67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818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6F967-2E66-643D-EFFF-A5C5CEFDC1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43FD32-770F-3510-A57F-3DD6773531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15814E-A180-DB61-4CC9-3772ADB55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0C1F7-74D1-440C-ABBA-3CC50805CA16}" type="datetimeFigureOut">
              <a:rPr lang="en-GB" smtClean="0"/>
              <a:t>13/06/2024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AA4688-16F2-BEFA-7109-680FA8A06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9F911-B6EF-B196-B82E-B890446D8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C2757-CF81-4DDD-9BF6-4D4373CEEB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8662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5EC63-C721-108E-AF6E-A01A72C5F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2FA813-8792-3A87-F61D-203E889F33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D6ECFE-A7B5-E25E-8C99-93D3EF343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0C1F7-74D1-440C-ABBA-3CC50805CA16}" type="datetimeFigureOut">
              <a:rPr lang="en-GB" smtClean="0"/>
              <a:t>13/06/2024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C065F6-1B8B-F9F4-730E-E2C5BBA9C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FF280B-2D9B-E645-7E9E-2A8255436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C2757-CF81-4DDD-9BF6-4D4373CEEB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9221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696B80-E87C-5E83-A6D4-FC83C38C3B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026D0D-A540-C9A4-C150-E0521CFDC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BD8D25-5C53-31BC-2E06-DA88018DA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0C1F7-74D1-440C-ABBA-3CC50805CA16}" type="datetimeFigureOut">
              <a:rPr lang="en-GB" smtClean="0"/>
              <a:t>13/06/2024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B1C4F-4498-1EF9-3FAC-97F961F2B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8B1142-851F-F86C-79B8-79B53ECEC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C2757-CF81-4DDD-9BF6-4D4373CEEB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8067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3567" y="503290"/>
            <a:ext cx="11497057" cy="8943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1" i="0">
                <a:solidFill>
                  <a:schemeClr val="tx1"/>
                </a:solidFill>
                <a:latin typeface="Poppins SemiBold" charset="0"/>
                <a:ea typeface="Poppins SemiBold" charset="0"/>
                <a:cs typeface="Poppins SemiBold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fld id="{08980F88-3B1E-E24C-AC56-86FE221214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08777" y="1947863"/>
            <a:ext cx="5641848" cy="3867721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pPr lvl="0"/>
            <a:r>
              <a:rPr lang="en-US"/>
              <a:t>Lorem Ipsum is simply dummy text of the printing and typesetting industry. Lorem Ipsum has been the industry’s standard dummy text ever since the 1500s, when an unknown printer took a galley of type and scrambled it to make a type specimen book. It has survived not only five centuries, but also the leap into electronic typesetting, remaining essentially unchanged. It was </a:t>
            </a:r>
            <a:r>
              <a:rPr lang="en-US" err="1"/>
              <a:t>popularised</a:t>
            </a:r>
            <a:r>
              <a:rPr lang="en-US"/>
              <a:t> in the 1960s with the release of </a:t>
            </a:r>
            <a:r>
              <a:rPr lang="en-US" err="1"/>
              <a:t>Letraset</a:t>
            </a:r>
            <a:r>
              <a:rPr lang="en-US"/>
              <a:t> sheets containing Lorem Ipsum passages, and more recently with desktop publishing software like Aldus PageMaker including versions of Lorem Ipsum.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53567" y="1947863"/>
            <a:ext cx="5641848" cy="3867721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pPr lvl="0"/>
            <a:r>
              <a:rPr lang="en-US"/>
              <a:t>Lorem Ipsum is simply dummy text of the printing and typesetting industry. Lorem Ipsum has been the industry’s standard dummy text ever since the 1500s, when an unknown printer took a galley of type and scrambled it to make a type specimen book. It has survived not only five centuries, but also the leap into electronic typesetting, remaining essentially unchanged. It was </a:t>
            </a:r>
            <a:r>
              <a:rPr lang="en-US" err="1"/>
              <a:t>popularised</a:t>
            </a:r>
            <a:r>
              <a:rPr lang="en-US"/>
              <a:t> in the 1960s with the release of </a:t>
            </a:r>
            <a:r>
              <a:rPr lang="en-US" err="1"/>
              <a:t>Letraset</a:t>
            </a:r>
            <a:r>
              <a:rPr lang="en-US"/>
              <a:t> sheets containing Lorem Ipsum passages, and more recently with desktop publishing software like Aldus PageMaker including versions of Lorem Ipsum.</a:t>
            </a:r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353568" y="6356350"/>
            <a:ext cx="41148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businessoptix.com</a:t>
            </a:r>
          </a:p>
        </p:txBody>
      </p:sp>
    </p:spTree>
    <p:extLst>
      <p:ext uri="{BB962C8B-B14F-4D97-AF65-F5344CB8AC3E}">
        <p14:creationId xmlns:p14="http://schemas.microsoft.com/office/powerpoint/2010/main" val="3506763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2 Column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3567" y="387499"/>
            <a:ext cx="11497057" cy="8943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1" i="0">
                <a:solidFill>
                  <a:schemeClr val="tx1"/>
                </a:solidFill>
                <a:latin typeface="Poppins SemiBold" charset="0"/>
                <a:ea typeface="Poppins SemiBold" charset="0"/>
                <a:cs typeface="Poppins SemiBold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fld id="{08980F88-3B1E-E24C-AC56-86FE221214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53567" y="1457539"/>
            <a:ext cx="5641848" cy="3867721"/>
          </a:xfrm>
        </p:spPr>
        <p:txBody>
          <a:bodyPr>
            <a:normAutofit/>
          </a:bodyPr>
          <a:lstStyle>
            <a:lvl1pPr marL="171450" indent="-171450">
              <a:buFont typeface="Arial" panose="020B0604020202020204" pitchFamily="34" charset="0"/>
              <a:buChar char="•"/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Lorem Ipsum is simply dummy text of the printing and typesetting industry.</a:t>
            </a:r>
          </a:p>
          <a:p>
            <a:pPr lvl="0"/>
            <a:endParaRPr lang="en-US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6208776" y="1457539"/>
            <a:ext cx="5641911" cy="3867150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353568" y="6356350"/>
            <a:ext cx="41148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businessoptix.com</a:t>
            </a:r>
          </a:p>
        </p:txBody>
      </p:sp>
    </p:spTree>
    <p:extLst>
      <p:ext uri="{BB962C8B-B14F-4D97-AF65-F5344CB8AC3E}">
        <p14:creationId xmlns:p14="http://schemas.microsoft.com/office/powerpoint/2010/main" val="23768583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Image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4073206" cy="6858000"/>
          </a:xfrm>
          <a:prstGeom prst="rect">
            <a:avLst/>
          </a:prstGeom>
          <a:gradFill flip="none" rotWithShape="1">
            <a:gsLst>
              <a:gs pos="100000">
                <a:schemeClr val="accent2"/>
              </a:gs>
              <a:gs pos="31000">
                <a:schemeClr val="tx1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08980F88-3B1E-E24C-AC56-86FE221214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8" name="Footer Placeholder 11"/>
          <p:cNvSpPr>
            <a:spLocks noGrp="1"/>
          </p:cNvSpPr>
          <p:nvPr>
            <p:ph type="ftr" sz="quarter" idx="16"/>
          </p:nvPr>
        </p:nvSpPr>
        <p:spPr>
          <a:xfrm>
            <a:off x="353568" y="6356350"/>
            <a:ext cx="41148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err="1"/>
              <a:t>businessoptix.com</a:t>
            </a:r>
            <a:endParaRPr lang="en-US"/>
          </a:p>
        </p:txBody>
      </p:sp>
      <p:sp>
        <p:nvSpPr>
          <p:cNvPr id="15" name="Picture Placeholder 5"/>
          <p:cNvSpPr>
            <a:spLocks noGrp="1" noTextEdit="1"/>
          </p:cNvSpPr>
          <p:nvPr>
            <p:ph type="pic" sz="quarter" idx="10"/>
          </p:nvPr>
        </p:nvSpPr>
        <p:spPr>
          <a:xfrm>
            <a:off x="4073206" y="0"/>
            <a:ext cx="4045588" cy="6858000"/>
          </a:xfrm>
        </p:spPr>
      </p:sp>
      <p:sp>
        <p:nvSpPr>
          <p:cNvPr id="16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48011" y="1639614"/>
            <a:ext cx="3377184" cy="2588908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is simply dummy text of the printing and typesetting industry. Lorem Ipsum has been the industry’s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823" y="5932689"/>
            <a:ext cx="2790364" cy="84732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48011" y="546538"/>
            <a:ext cx="3377184" cy="109307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2000" b="1" i="0">
                <a:solidFill>
                  <a:schemeClr val="bg1"/>
                </a:solidFill>
                <a:latin typeface="Poppins SemiBold" charset="0"/>
                <a:ea typeface="Poppins SemiBold" charset="0"/>
                <a:cs typeface="Poppins SemiBold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8456763" y="3594991"/>
            <a:ext cx="3392424" cy="1707478"/>
          </a:xfrm>
        </p:spPr>
        <p:txBody>
          <a:bodyPr>
            <a:noAutofit/>
          </a:bodyPr>
          <a:lstStyle>
            <a:lvl1pPr marL="0" indent="0">
              <a:lnSpc>
                <a:spcPts val="1840"/>
              </a:lnSpc>
              <a:spcAft>
                <a:spcPts val="600"/>
              </a:spcAft>
              <a:buNone/>
              <a:defRPr sz="12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is simply dummy text of the printing and typesetting industry. Lorem Ipsum has been the industry’s standard dummy text ever since the 1500s, when an unknown printer took a galley of type and scrambled it to make a type specimen book. 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8456763" y="3165223"/>
            <a:ext cx="3392424" cy="429333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200" b="1" i="0">
                <a:solidFill>
                  <a:schemeClr val="tx1"/>
                </a:solidFill>
                <a:latin typeface="Poppins SemiBold" charset="0"/>
                <a:ea typeface="Poppins SemiBold" charset="0"/>
                <a:cs typeface="Poppins SemiBold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1877427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29554-AA3E-E43F-465A-D97FF0DA2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DD3F45-F227-59B9-3B26-4069803F12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3811C1-ADCF-F22E-5BDF-BD0187930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0C1F7-74D1-440C-ABBA-3CC50805CA16}" type="datetimeFigureOut">
              <a:rPr lang="en-GB" smtClean="0"/>
              <a:t>13/06/2024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924124-0720-E4D5-AA1A-40E866D2C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C18E6-DBA4-87BC-E0F0-6F0210993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C2757-CF81-4DDD-9BF6-4D4373CEEB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0392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556DB-3BCF-7320-9803-090ED9208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AB388F-7680-F4AD-74E7-BB7424E6B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034143-90BA-E05B-161E-EAB2567DE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0C1F7-74D1-440C-ABBA-3CC50805CA16}" type="datetimeFigureOut">
              <a:rPr lang="en-GB" smtClean="0"/>
              <a:t>13/06/2024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12A65-F412-E7EF-7530-ABD232605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640D75-4BCF-B79F-EC77-9F78A0427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C2757-CF81-4DDD-9BF6-4D4373CEEB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0979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6170E-9AEB-3D10-2847-CF8006EBC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F21269-16B6-2508-1F3F-8B86082026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C83477-0E4F-717E-C656-E678C5B023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01E3A8-4878-6CC0-D0AF-630FD4C72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0C1F7-74D1-440C-ABBA-3CC50805CA16}" type="datetimeFigureOut">
              <a:rPr lang="en-GB" smtClean="0"/>
              <a:t>13/06/2024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A07422-AC88-95C1-9653-D99D31EF5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DD02A6-5694-CB4F-7F10-1E47DBB14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C2757-CF81-4DDD-9BF6-4D4373CEEB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8828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8AACD-0EF2-A958-A9A9-63F4C70C8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A6BC1A-B23D-4A52-149A-E1E177BFB8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9947B8-8E22-2690-A429-916A81E8EB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CA6532-B6BC-2DC5-8564-ACE53C0C6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64A5D6-A337-68F4-9332-B84501E2D5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D95135-CD39-12DD-4291-D2D0392EC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0C1F7-74D1-440C-ABBA-3CC50805CA16}" type="datetimeFigureOut">
              <a:rPr lang="en-GB" smtClean="0"/>
              <a:t>13/06/2024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D14162-FDAD-0AFB-197D-857ADCC40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243450-FC30-4933-8290-14B172CD6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C2757-CF81-4DDD-9BF6-4D4373CEEB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7398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39544-D887-DAB8-8513-6DD296804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2BADF8-B52E-0214-98D0-F4CE2074D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0C1F7-74D1-440C-ABBA-3CC50805CA16}" type="datetimeFigureOut">
              <a:rPr lang="en-GB" smtClean="0"/>
              <a:t>13/06/2024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3FB87C-0CDE-D869-028A-6DDE11A6D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0577FB-230C-427A-2BCC-03E52BD53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C2757-CF81-4DDD-9BF6-4D4373CEEB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2022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C466CA-1FCF-6448-E1B9-9858FC71D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0C1F7-74D1-440C-ABBA-3CC50805CA16}" type="datetimeFigureOut">
              <a:rPr lang="en-GB" smtClean="0"/>
              <a:t>13/06/2024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436AF9-EB23-0FBC-1B46-185FA696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C8DE23-6CE1-0F03-A6C9-940D81095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C2757-CF81-4DDD-9BF6-4D4373CEEB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9729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51D78-C784-6400-521B-7594BE142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F6976-088B-C8E0-4381-CF3322810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7FE95A-1BA9-5AE9-F6B4-D18D48A8FC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E29D40-5391-3366-A6DA-DB11E80C3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0C1F7-74D1-440C-ABBA-3CC50805CA16}" type="datetimeFigureOut">
              <a:rPr lang="en-GB" smtClean="0"/>
              <a:t>13/06/2024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E2B534-11F1-92BD-7506-9EEFDB259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79F4E-D4B4-FEB7-CBB0-153DFC22B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C2757-CF81-4DDD-9BF6-4D4373CEEB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476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2E15F-322A-C2F6-C08F-A16915C3C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E51A65-EE15-DEF5-C71A-45E6CC2BD8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F6CF9B-CE86-DF50-2EB0-8E21A4DC8C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6A7E7D-03F7-CB2F-E579-CB94086A6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0C1F7-74D1-440C-ABBA-3CC50805CA16}" type="datetimeFigureOut">
              <a:rPr lang="en-GB" smtClean="0"/>
              <a:t>13/06/2024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0219AF-D37B-036A-C9E7-56C2770DB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633085-1362-3E58-9041-5A579C564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C2757-CF81-4DDD-9BF6-4D4373CEEB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0433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94D5D0-84A7-09C8-C5D3-1C581C8D2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2BD41C-4FF0-A9A0-6117-2A8730E9B7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586862-1DD8-8C17-07BD-A0694259F5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A0C1F7-74D1-440C-ABBA-3CC50805CA16}" type="datetimeFigureOut">
              <a:rPr lang="en-GB" smtClean="0"/>
              <a:t>13/06/2024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E9C8A-8AF1-7AF3-0713-73F6F76BA7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C1AA47-9831-7AC3-3AA5-C13ECADD3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89C2757-CF81-4DDD-9BF6-4D4373CEEB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96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3" Type="http://schemas.openxmlformats.org/officeDocument/2006/relationships/image" Target="../media/image17.png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png"/><Relationship Id="rId15" Type="http://schemas.openxmlformats.org/officeDocument/2006/relationships/image" Target="../media/image29.svg"/><Relationship Id="rId10" Type="http://schemas.openxmlformats.org/officeDocument/2006/relationships/image" Target="../media/image24.png"/><Relationship Id="rId4" Type="http://schemas.openxmlformats.org/officeDocument/2006/relationships/image" Target="../media/image18.svg"/><Relationship Id="rId9" Type="http://schemas.openxmlformats.org/officeDocument/2006/relationships/image" Target="../media/image23.svg"/><Relationship Id="rId1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8D0D6D3E-D7F9-4591-9CA9-DDF4DB1F7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C81F76-C8F4-3D0B-6ACB-17FBAF6E68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2235" y="1961661"/>
            <a:ext cx="4929272" cy="3163224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GB" sz="4400" b="1" dirty="0">
                <a:solidFill>
                  <a:schemeClr val="accent1"/>
                </a:solidFill>
              </a:rPr>
              <a:t>Innovate and Optimise: A Digital Twin of Business Operations With </a:t>
            </a:r>
            <a:br>
              <a:rPr lang="en-GB" sz="4400" b="1" dirty="0">
                <a:solidFill>
                  <a:schemeClr val="accent1"/>
                </a:solidFill>
              </a:rPr>
            </a:br>
            <a:r>
              <a:rPr lang="en-GB" sz="4400" b="1" dirty="0" err="1">
                <a:solidFill>
                  <a:schemeClr val="accent1"/>
                </a:solidFill>
              </a:rPr>
              <a:t>Dr.</a:t>
            </a:r>
            <a:r>
              <a:rPr lang="en-GB" sz="4400" b="1" dirty="0">
                <a:solidFill>
                  <a:schemeClr val="accent1"/>
                </a:solidFill>
              </a:rPr>
              <a:t> Natalie Petouhoff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4068664" cy="6858000"/>
          </a:xfrm>
          <a:prstGeom prst="rect">
            <a:avLst/>
          </a:prstGeom>
          <a:gradFill>
            <a:gsLst>
              <a:gs pos="26000">
                <a:srgbClr val="000000"/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3611463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6000"/>
                </a:schemeClr>
              </a:gs>
              <a:gs pos="100000">
                <a:srgbClr val="000000">
                  <a:alpha val="52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230721" y="-107390"/>
            <a:ext cx="3853890" cy="4068665"/>
          </a:xfrm>
          <a:prstGeom prst="rect">
            <a:avLst/>
          </a:prstGeom>
          <a:gradFill>
            <a:gsLst>
              <a:gs pos="0">
                <a:srgbClr val="000000">
                  <a:alpha val="34000"/>
                </a:srgbClr>
              </a:gs>
              <a:gs pos="96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Placeholder 59">
            <a:extLst>
              <a:ext uri="{FF2B5EF4-FFF2-40B4-BE49-F238E27FC236}">
                <a16:creationId xmlns:a16="http://schemas.microsoft.com/office/drawing/2014/main" id="{0B8609BF-0A00-D5DF-AE83-FE547C7A71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0" r="3" b="19752"/>
          <a:stretch/>
        </p:blipFill>
        <p:spPr>
          <a:xfrm>
            <a:off x="6596063" y="1961661"/>
            <a:ext cx="3163224" cy="3163224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</p:spPr>
      </p:pic>
      <p:pic>
        <p:nvPicPr>
          <p:cNvPr id="6" name="Picture 5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895D22A6-38A1-7B0D-4B39-28F2516CC7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216" y="1023621"/>
            <a:ext cx="2109539" cy="640582"/>
          </a:xfrm>
          <a:prstGeom prst="rect">
            <a:avLst/>
          </a:prstGeom>
        </p:spPr>
      </p:pic>
      <p:pic>
        <p:nvPicPr>
          <p:cNvPr id="8" name="Picture 7" descr="A white rectangular sign with blue and pink text&#10;&#10;Description automatically generated">
            <a:extLst>
              <a:ext uri="{FF2B5EF4-FFF2-40B4-BE49-F238E27FC236}">
                <a16:creationId xmlns:a16="http://schemas.microsoft.com/office/drawing/2014/main" id="{90A7D6B4-77DF-2743-065B-6D3CA07145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56" y="228547"/>
            <a:ext cx="2014064" cy="201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17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A5655EB-FAF2-8C47-6AB4-EDC4EF66F0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521" y="385887"/>
            <a:ext cx="1523821" cy="462723"/>
          </a:xfrm>
          <a:prstGeom prst="rect">
            <a:avLst/>
          </a:prstGeom>
        </p:spPr>
      </p:pic>
      <p:pic>
        <p:nvPicPr>
          <p:cNvPr id="6" name="Picture 5" descr="A white rectangular sign with blue and pink text&#10;&#10;Description automatically generated">
            <a:extLst>
              <a:ext uri="{FF2B5EF4-FFF2-40B4-BE49-F238E27FC236}">
                <a16:creationId xmlns:a16="http://schemas.microsoft.com/office/drawing/2014/main" id="{BB702487-7C4E-E987-49F0-875A87D6A5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35" y="-163446"/>
            <a:ext cx="1454855" cy="145485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49B8698-B9C8-881B-F4DC-77120CF44C80}"/>
              </a:ext>
            </a:extLst>
          </p:cNvPr>
          <p:cNvSpPr txBox="1">
            <a:spLocks/>
          </p:cNvSpPr>
          <p:nvPr/>
        </p:nvSpPr>
        <p:spPr>
          <a:xfrm>
            <a:off x="630682" y="2923188"/>
            <a:ext cx="9125279" cy="33237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GB" sz="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en-GB" sz="2400" dirty="0">
                <a:solidFill>
                  <a:srgbClr val="374586"/>
                </a:solidFill>
                <a:latin typeface="+mn-lt"/>
                <a:cs typeface="+mn-cs"/>
              </a:rPr>
              <a:t>Better strategic planning and implementation of change</a:t>
            </a: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endParaRPr lang="en-GB" sz="2400" dirty="0">
              <a:solidFill>
                <a:srgbClr val="374586"/>
              </a:solidFill>
              <a:latin typeface="+mn-lt"/>
              <a:cs typeface="+mn-cs"/>
            </a:endParaRP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en-GB" sz="2400" dirty="0">
                <a:solidFill>
                  <a:srgbClr val="374586"/>
                </a:solidFill>
                <a:latin typeface="+mn-lt"/>
                <a:cs typeface="+mn-cs"/>
              </a:rPr>
              <a:t>Reusing Digital Twin for initiatives such as service &amp; org re-design and introducing new technology</a:t>
            </a: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endParaRPr lang="en-GB" sz="2400" dirty="0">
              <a:solidFill>
                <a:srgbClr val="374586"/>
              </a:solidFill>
              <a:latin typeface="+mn-lt"/>
              <a:cs typeface="+mn-cs"/>
            </a:endParaRP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en-GB" sz="2400" dirty="0">
                <a:solidFill>
                  <a:srgbClr val="374586"/>
                </a:solidFill>
                <a:latin typeface="+mn-lt"/>
                <a:cs typeface="+mn-cs"/>
              </a:rPr>
              <a:t>Providing a reliable single source of truth for US transformation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62EE6A-53A4-E0A5-AE54-BADC1A48D8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750" t="28927" b="45816"/>
          <a:stretch/>
        </p:blipFill>
        <p:spPr>
          <a:xfrm rot="16200000">
            <a:off x="7943850" y="2609850"/>
            <a:ext cx="6858000" cy="1638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88E341-149B-3266-9D93-E5215F30D8AD}"/>
              </a:ext>
            </a:extLst>
          </p:cNvPr>
          <p:cNvSpPr txBox="1"/>
          <p:nvPr/>
        </p:nvSpPr>
        <p:spPr>
          <a:xfrm>
            <a:off x="492875" y="3087590"/>
            <a:ext cx="785293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374586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+mn-cs"/>
              </a:rPr>
              <a:t>What we achieved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1694A98C-1BC7-2475-7B46-43516F11D3D4}"/>
              </a:ext>
            </a:extLst>
          </p:cNvPr>
          <p:cNvSpPr/>
          <p:nvPr/>
        </p:nvSpPr>
        <p:spPr>
          <a:xfrm>
            <a:off x="9759442" y="5669280"/>
            <a:ext cx="1588516" cy="944880"/>
          </a:xfrm>
          <a:prstGeom prst="rightArrow">
            <a:avLst/>
          </a:prstGeom>
          <a:solidFill>
            <a:srgbClr val="3745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F4534D35-604B-2682-B598-64358AF05A7E}"/>
              </a:ext>
            </a:extLst>
          </p:cNvPr>
          <p:cNvSpPr/>
          <p:nvPr/>
        </p:nvSpPr>
        <p:spPr>
          <a:xfrm>
            <a:off x="9972802" y="5486400"/>
            <a:ext cx="1588516" cy="94488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E284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49B8698-B9C8-881B-F4DC-77120CF44C80}"/>
              </a:ext>
            </a:extLst>
          </p:cNvPr>
          <p:cNvSpPr txBox="1">
            <a:spLocks/>
          </p:cNvSpPr>
          <p:nvPr/>
        </p:nvSpPr>
        <p:spPr>
          <a:xfrm>
            <a:off x="699477" y="1252834"/>
            <a:ext cx="9942995" cy="15613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GB" sz="2400" dirty="0">
                <a:solidFill>
                  <a:srgbClr val="374586"/>
                </a:solidFill>
                <a:latin typeface="+mn-lt"/>
                <a:ea typeface="Calibri" panose="020F0502020204030204" pitchFamily="34" charset="0"/>
              </a:rPr>
              <a:t>Built a reusable operational framework for CX improvement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lang="en-GB" sz="2400" dirty="0">
              <a:solidFill>
                <a:srgbClr val="374586"/>
              </a:solidFill>
              <a:latin typeface="+mn-lt"/>
              <a:ea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GB" sz="2400" dirty="0">
                <a:solidFill>
                  <a:srgbClr val="374586"/>
                </a:solidFill>
                <a:latin typeface="+mn-lt"/>
                <a:ea typeface="Calibri" panose="020F0502020204030204" pitchFamily="34" charset="0"/>
              </a:rPr>
              <a:t>Mapped out service operations inc. pain points and opportunities  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374586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88E341-149B-3266-9D93-E5215F30D8AD}"/>
              </a:ext>
            </a:extLst>
          </p:cNvPr>
          <p:cNvSpPr txBox="1"/>
          <p:nvPr/>
        </p:nvSpPr>
        <p:spPr>
          <a:xfrm>
            <a:off x="492875" y="879367"/>
            <a:ext cx="785293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374586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+mn-cs"/>
              </a:rPr>
              <a:t>What we did</a:t>
            </a:r>
          </a:p>
        </p:txBody>
      </p:sp>
    </p:spTree>
    <p:extLst>
      <p:ext uri="{BB962C8B-B14F-4D97-AF65-F5344CB8AC3E}">
        <p14:creationId xmlns:p14="http://schemas.microsoft.com/office/powerpoint/2010/main" val="19669039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28D69187-A5F9-E5E9-AEE6-C557B01CF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521" y="385887"/>
            <a:ext cx="1523821" cy="462723"/>
          </a:xfrm>
          <a:prstGeom prst="rect">
            <a:avLst/>
          </a:prstGeom>
        </p:spPr>
      </p:pic>
      <p:pic>
        <p:nvPicPr>
          <p:cNvPr id="16" name="Picture 15" descr="A white rectangular sign with blue and pink text&#10;&#10;Description automatically generated">
            <a:extLst>
              <a:ext uri="{FF2B5EF4-FFF2-40B4-BE49-F238E27FC236}">
                <a16:creationId xmlns:a16="http://schemas.microsoft.com/office/drawing/2014/main" id="{3E80D696-3AEC-1E59-BBB2-7AD633532F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35" y="-163446"/>
            <a:ext cx="1454855" cy="14548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BCA089-237E-E63F-69DB-87BC2457DBE2}"/>
              </a:ext>
            </a:extLst>
          </p:cNvPr>
          <p:cNvSpPr txBox="1"/>
          <p:nvPr/>
        </p:nvSpPr>
        <p:spPr>
          <a:xfrm>
            <a:off x="335035" y="385887"/>
            <a:ext cx="100584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7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“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17C8A8-0564-FC4A-56A5-782D6C30B413}"/>
              </a:ext>
            </a:extLst>
          </p:cNvPr>
          <p:cNvSpPr txBox="1"/>
          <p:nvPr/>
        </p:nvSpPr>
        <p:spPr>
          <a:xfrm rot="10800000">
            <a:off x="10236521" y="2349073"/>
            <a:ext cx="100584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7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“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B4FD8D-D825-F033-0CF2-357BB8C5F2AD}"/>
              </a:ext>
            </a:extLst>
          </p:cNvPr>
          <p:cNvSpPr txBox="1"/>
          <p:nvPr/>
        </p:nvSpPr>
        <p:spPr>
          <a:xfrm>
            <a:off x="1124206" y="2191609"/>
            <a:ext cx="10292723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37458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buClr>
                <a:srgbClr val="00B0F0"/>
              </a:buClr>
              <a:defRPr/>
            </a:pPr>
            <a:r>
              <a:rPr kumimoji="0" lang="en-GB" sz="4000" b="1" u="none" strike="noStrike" kern="1200" cap="none" spc="0" normalizeH="0" baseline="0" noProof="0" dirty="0">
                <a:ln>
                  <a:noFill/>
                </a:ln>
                <a:solidFill>
                  <a:srgbClr val="37458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Digital Twin has reduced time spent on scoping, planning and delivering optimisation initiatives by over 50%, while significantly reducing complexity, risk and cost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03388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8D0D6D3E-D7F9-4591-9CA9-DDF4DB1F7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C81F76-C8F4-3D0B-6ACB-17FBAF6E68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2235" y="1961661"/>
            <a:ext cx="4613300" cy="3163224"/>
          </a:xfrm>
        </p:spPr>
        <p:txBody>
          <a:bodyPr anchor="t">
            <a:normAutofit/>
          </a:bodyPr>
          <a:lstStyle/>
          <a:p>
            <a:pPr algn="l"/>
            <a:r>
              <a:rPr lang="en-GB" sz="4400" b="1" dirty="0">
                <a:solidFill>
                  <a:schemeClr val="accent1"/>
                </a:solidFill>
              </a:rPr>
              <a:t>Building the foundations of  a Digital Twin </a:t>
            </a:r>
            <a:endParaRPr lang="en-GB" sz="4400" dirty="0">
              <a:solidFill>
                <a:schemeClr val="accent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4068664" cy="6858000"/>
          </a:xfrm>
          <a:prstGeom prst="rect">
            <a:avLst/>
          </a:prstGeom>
          <a:gradFill>
            <a:gsLst>
              <a:gs pos="26000">
                <a:srgbClr val="000000"/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3611463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6000"/>
                </a:schemeClr>
              </a:gs>
              <a:gs pos="100000">
                <a:srgbClr val="000000">
                  <a:alpha val="52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230721" y="-107390"/>
            <a:ext cx="3853890" cy="4068665"/>
          </a:xfrm>
          <a:prstGeom prst="rect">
            <a:avLst/>
          </a:prstGeom>
          <a:gradFill>
            <a:gsLst>
              <a:gs pos="0">
                <a:srgbClr val="000000">
                  <a:alpha val="34000"/>
                </a:srgbClr>
              </a:gs>
              <a:gs pos="96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Placeholder 59">
            <a:extLst>
              <a:ext uri="{FF2B5EF4-FFF2-40B4-BE49-F238E27FC236}">
                <a16:creationId xmlns:a16="http://schemas.microsoft.com/office/drawing/2014/main" id="{0B8609BF-0A00-D5DF-AE83-FE547C7A71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" r="189"/>
          <a:stretch/>
        </p:blipFill>
        <p:spPr>
          <a:xfrm>
            <a:off x="6596063" y="1961661"/>
            <a:ext cx="3163224" cy="3163224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</p:spPr>
      </p:pic>
      <p:pic>
        <p:nvPicPr>
          <p:cNvPr id="6" name="Picture 5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895D22A6-38A1-7B0D-4B39-28F2516CC7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216" y="1023621"/>
            <a:ext cx="2109539" cy="640582"/>
          </a:xfrm>
          <a:prstGeom prst="rect">
            <a:avLst/>
          </a:prstGeom>
        </p:spPr>
      </p:pic>
      <p:pic>
        <p:nvPicPr>
          <p:cNvPr id="8" name="Picture 7" descr="A white rectangular sign with blue and pink text&#10;&#10;Description automatically generated">
            <a:extLst>
              <a:ext uri="{FF2B5EF4-FFF2-40B4-BE49-F238E27FC236}">
                <a16:creationId xmlns:a16="http://schemas.microsoft.com/office/drawing/2014/main" id="{90A7D6B4-77DF-2743-065B-6D3CA07145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56" y="228547"/>
            <a:ext cx="2014064" cy="201406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81CA723-AB18-8116-60ED-B0A0271564AD}"/>
              </a:ext>
            </a:extLst>
          </p:cNvPr>
          <p:cNvSpPr/>
          <p:nvPr/>
        </p:nvSpPr>
        <p:spPr>
          <a:xfrm>
            <a:off x="6986726" y="5612838"/>
            <a:ext cx="1997476" cy="3181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5739A3-EF58-1CC9-9CDB-1AC8FB1CA79C}"/>
              </a:ext>
            </a:extLst>
          </p:cNvPr>
          <p:cNvSpPr/>
          <p:nvPr/>
        </p:nvSpPr>
        <p:spPr>
          <a:xfrm>
            <a:off x="7289890" y="5934532"/>
            <a:ext cx="4444909" cy="3181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FD613C-22BD-AB55-CE50-6FF7586A1DF5}"/>
              </a:ext>
            </a:extLst>
          </p:cNvPr>
          <p:cNvSpPr/>
          <p:nvPr/>
        </p:nvSpPr>
        <p:spPr>
          <a:xfrm>
            <a:off x="7577672" y="6270475"/>
            <a:ext cx="1720050" cy="3181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BDE97D-921A-57C8-01BC-95F270BC9250}"/>
              </a:ext>
            </a:extLst>
          </p:cNvPr>
          <p:cNvSpPr txBox="1"/>
          <p:nvPr/>
        </p:nvSpPr>
        <p:spPr>
          <a:xfrm>
            <a:off x="7166498" y="5587231"/>
            <a:ext cx="16312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Travis Bristow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FD5739-BD7A-0E61-8D92-CB9FA78EABC7}"/>
              </a:ext>
            </a:extLst>
          </p:cNvPr>
          <p:cNvSpPr txBox="1"/>
          <p:nvPr/>
        </p:nvSpPr>
        <p:spPr>
          <a:xfrm>
            <a:off x="7289890" y="5908272"/>
            <a:ext cx="45454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Chief Innovation Officer &amp; VP Technology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6151A8-1D4E-D40E-78F2-B42192A5950E}"/>
              </a:ext>
            </a:extLst>
          </p:cNvPr>
          <p:cNvSpPr txBox="1"/>
          <p:nvPr/>
        </p:nvSpPr>
        <p:spPr>
          <a:xfrm>
            <a:off x="7589352" y="6230098"/>
            <a:ext cx="16966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BusinessOptix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217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8D0D6D3E-D7F9-4591-9CA9-DDF4DB1F7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C81F76-C8F4-3D0B-6ACB-17FBAF6E68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2234" y="1961661"/>
            <a:ext cx="4878965" cy="3163224"/>
          </a:xfrm>
        </p:spPr>
        <p:txBody>
          <a:bodyPr anchor="t">
            <a:normAutofit/>
          </a:bodyPr>
          <a:lstStyle/>
          <a:p>
            <a:pPr algn="l"/>
            <a:r>
              <a:rPr lang="en-GB" sz="4400" b="1" dirty="0">
                <a:solidFill>
                  <a:srgbClr val="374586"/>
                </a:solidFill>
              </a:rPr>
              <a:t>The Power of a Process Repository in Building a Digital Twin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4068664" cy="6858000"/>
          </a:xfrm>
          <a:prstGeom prst="rect">
            <a:avLst/>
          </a:prstGeom>
          <a:gradFill>
            <a:gsLst>
              <a:gs pos="26000">
                <a:srgbClr val="000000"/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3611463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6000"/>
                </a:schemeClr>
              </a:gs>
              <a:gs pos="100000">
                <a:srgbClr val="000000">
                  <a:alpha val="52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230721" y="-107390"/>
            <a:ext cx="3853890" cy="4068665"/>
          </a:xfrm>
          <a:prstGeom prst="rect">
            <a:avLst/>
          </a:prstGeom>
          <a:gradFill>
            <a:gsLst>
              <a:gs pos="0">
                <a:srgbClr val="000000">
                  <a:alpha val="34000"/>
                </a:srgbClr>
              </a:gs>
              <a:gs pos="96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895D22A6-38A1-7B0D-4B39-28F2516CC7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216" y="1023621"/>
            <a:ext cx="2109539" cy="640582"/>
          </a:xfrm>
          <a:prstGeom prst="rect">
            <a:avLst/>
          </a:prstGeom>
        </p:spPr>
      </p:pic>
      <p:pic>
        <p:nvPicPr>
          <p:cNvPr id="8" name="Picture 7" descr="A white rectangular sign with blue and pink text&#10;&#10;Description automatically generated">
            <a:extLst>
              <a:ext uri="{FF2B5EF4-FFF2-40B4-BE49-F238E27FC236}">
                <a16:creationId xmlns:a16="http://schemas.microsoft.com/office/drawing/2014/main" id="{90A7D6B4-77DF-2743-065B-6D3CA07145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56" y="228547"/>
            <a:ext cx="2014064" cy="201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94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AF3B83-676A-C62D-A924-B3E91C26BD02}"/>
              </a:ext>
            </a:extLst>
          </p:cNvPr>
          <p:cNvSpPr/>
          <p:nvPr/>
        </p:nvSpPr>
        <p:spPr>
          <a:xfrm>
            <a:off x="4620126" y="3830515"/>
            <a:ext cx="7571874" cy="2137156"/>
          </a:xfrm>
          <a:prstGeom prst="rect">
            <a:avLst/>
          </a:prstGeom>
          <a:solidFill>
            <a:srgbClr val="3745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i="1">
              <a:solidFill>
                <a:srgbClr val="374586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CDC1476-6072-5E9A-52EC-2431EFAD9B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9" r="945" b="3358"/>
          <a:stretch/>
        </p:blipFill>
        <p:spPr bwMode="auto">
          <a:xfrm>
            <a:off x="8704093" y="157691"/>
            <a:ext cx="3354798" cy="3130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976F8F5-1F1B-F4DD-B1A6-42FCA14B3B94}"/>
              </a:ext>
            </a:extLst>
          </p:cNvPr>
          <p:cNvSpPr/>
          <p:nvPr/>
        </p:nvSpPr>
        <p:spPr>
          <a:xfrm>
            <a:off x="5129469" y="641802"/>
            <a:ext cx="3574624" cy="636837"/>
          </a:xfrm>
          <a:prstGeom prst="roundRect">
            <a:avLst/>
          </a:prstGeom>
          <a:solidFill>
            <a:srgbClr val="18295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" dirty="0">
                <a:latin typeface="Poppins" panose="00000500000000000000" pitchFamily="2" charset="0"/>
                <a:cs typeface="Poppins" panose="00000500000000000000" pitchFamily="2" charset="0"/>
              </a:rPr>
              <a:t>A digital twin is a digital representation of a real-world entity or system. The implementation of a digital twin is an encapsulated software object or model that mirrors a unique physical object, process, organization, person or other abstraction. Data from multiple digital twins can be aggregated for a composite view across a number of real-world entities, such as a power plant or a city, and their related processes.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5CFD047-86AE-A798-7BEE-2856AF352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686" y="232597"/>
            <a:ext cx="1386190" cy="318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phic 10" descr="Artificial Intelligence with solid fill">
            <a:extLst>
              <a:ext uri="{FF2B5EF4-FFF2-40B4-BE49-F238E27FC236}">
                <a16:creationId xmlns:a16="http://schemas.microsoft.com/office/drawing/2014/main" id="{71C45A74-EC5A-23D9-6ACE-80DC70D3FE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73989" y="1699299"/>
            <a:ext cx="331077" cy="3310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59F67C-00A7-F2A3-8AB7-EAF60220A61D}"/>
              </a:ext>
            </a:extLst>
          </p:cNvPr>
          <p:cNvSpPr txBox="1"/>
          <p:nvPr/>
        </p:nvSpPr>
        <p:spPr>
          <a:xfrm>
            <a:off x="5995415" y="3940874"/>
            <a:ext cx="6063476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00" i="1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  <a:p>
            <a:pPr algn="ctr"/>
            <a:r>
              <a:rPr lang="en-GB" sz="1300" i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“We now have documented processes, along with insights about master data for roles and systems, a way to illustrate how/what is changing/transforming and moving towards having an operational twin of our environment.”</a:t>
            </a:r>
          </a:p>
          <a:p>
            <a:pPr algn="ctr"/>
            <a:endParaRPr lang="en-GB" sz="1300" i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1300" i="1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Enterprise Architecture, Technology Innovation &amp; Integration Director</a:t>
            </a:r>
          </a:p>
          <a:p>
            <a:pPr algn="ctr"/>
            <a:r>
              <a:rPr lang="en-GB" sz="1300" i="1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MIT Lincoln Laboratory </a:t>
            </a:r>
          </a:p>
          <a:p>
            <a:endParaRPr lang="en-GB" dirty="0"/>
          </a:p>
        </p:txBody>
      </p:sp>
      <p:pic>
        <p:nvPicPr>
          <p:cNvPr id="13" name="Picture 1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C7569389-225F-62A7-E7C0-C5C5E99BF4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521" y="385887"/>
            <a:ext cx="1523821" cy="462723"/>
          </a:xfrm>
          <a:prstGeom prst="rect">
            <a:avLst/>
          </a:prstGeom>
        </p:spPr>
      </p:pic>
      <p:pic>
        <p:nvPicPr>
          <p:cNvPr id="14" name="Picture 13" descr="A white rectangular sign with blue and pink text&#10;&#10;Description automatically generated">
            <a:extLst>
              <a:ext uri="{FF2B5EF4-FFF2-40B4-BE49-F238E27FC236}">
                <a16:creationId xmlns:a16="http://schemas.microsoft.com/office/drawing/2014/main" id="{7A7FE043-8C5C-351F-6597-DB87831A0D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35" y="-163446"/>
            <a:ext cx="1454855" cy="14548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AC69C9-F92C-CB58-8FD7-6837B2574A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770" y="334232"/>
            <a:ext cx="6634011" cy="659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0740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49B447FE-DDA9-4B30-828A-59FC56912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3D487F7-9050-4871-B351-34A72ADB2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484" y="-1"/>
            <a:ext cx="6096002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43C27DD-EF6A-4C48-9669-C2970E71A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52884" y="609601"/>
            <a:ext cx="6858003" cy="5638801"/>
          </a:xfrm>
          <a:prstGeom prst="rect">
            <a:avLst/>
          </a:prstGeom>
          <a:gradFill>
            <a:gsLst>
              <a:gs pos="0">
                <a:schemeClr val="accent1">
                  <a:alpha val="23000"/>
                </a:schemeClr>
              </a:gs>
              <a:gs pos="71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5A1AA86-B7E6-4C02-AA34-F1A25CD4C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7518" y="2217950"/>
            <a:ext cx="6103518" cy="464004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6C3B9CB-4E48-4726-B7B9-9E02F71B1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137312">
            <a:off x="565239" y="1211422"/>
            <a:ext cx="4640488" cy="4640488"/>
          </a:xfrm>
          <a:prstGeom prst="ellipse">
            <a:avLst/>
          </a:prstGeom>
          <a:gradFill>
            <a:gsLst>
              <a:gs pos="53000">
                <a:schemeClr val="accent1">
                  <a:alpha val="0"/>
                </a:schemeClr>
              </a:gs>
              <a:gs pos="100000">
                <a:schemeClr val="accent1">
                  <a:lumMod val="40000"/>
                  <a:lumOff val="60000"/>
                  <a:alpha val="1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84384FE-1C88-4CAA-8FB8-2313A3AE7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7519" y="0"/>
            <a:ext cx="6103519" cy="6870700"/>
          </a:xfrm>
          <a:prstGeom prst="rect">
            <a:avLst/>
          </a:prstGeom>
          <a:gradFill>
            <a:gsLst>
              <a:gs pos="24000">
                <a:schemeClr val="accent1">
                  <a:alpha val="0"/>
                </a:schemeClr>
              </a:gs>
              <a:gs pos="100000">
                <a:srgbClr val="000000">
                  <a:alpha val="71000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1E11270-5463-4E5B-6C3B-784F089BBC0E}"/>
              </a:ext>
            </a:extLst>
          </p:cNvPr>
          <p:cNvSpPr>
            <a:spLocks/>
          </p:cNvSpPr>
          <p:nvPr/>
        </p:nvSpPr>
        <p:spPr>
          <a:xfrm>
            <a:off x="1069788" y="2654490"/>
            <a:ext cx="4567686" cy="32203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Let’s take this up a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600F7F-DBCE-BE94-83FA-0AD7945182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78" r="7004"/>
          <a:stretch/>
        </p:blipFill>
        <p:spPr>
          <a:xfrm>
            <a:off x="6553199" y="457200"/>
            <a:ext cx="518160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714526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F28E1D-AD2F-CE73-7749-30718BC7CAF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8980F88-3B1E-E24C-AC56-86FE2212143F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9C96A42-037B-3942-3691-374F1EF5720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3568" y="2797272"/>
            <a:ext cx="3377184" cy="1093076"/>
          </a:xfrm>
        </p:spPr>
        <p:txBody>
          <a:bodyPr>
            <a:normAutofit/>
          </a:bodyPr>
          <a:lstStyle/>
          <a:p>
            <a:pPr algn="r"/>
            <a:r>
              <a:rPr lang="en-GB" sz="3200" dirty="0">
                <a:latin typeface="+mj-lt"/>
              </a:rPr>
              <a:t>Removing the complexity</a:t>
            </a: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0333C701-9C0E-4D3C-57E8-4EAEF3CD55B0}"/>
              </a:ext>
            </a:extLst>
          </p:cNvPr>
          <p:cNvSpPr/>
          <p:nvPr/>
        </p:nvSpPr>
        <p:spPr>
          <a:xfrm>
            <a:off x="6532819" y="3191604"/>
            <a:ext cx="367316" cy="304413"/>
          </a:xfrm>
          <a:custGeom>
            <a:avLst/>
            <a:gdLst/>
            <a:ahLst/>
            <a:cxnLst/>
            <a:rect l="l" t="t" r="r" b="b"/>
            <a:pathLst>
              <a:path w="550974" h="456619">
                <a:moveTo>
                  <a:pt x="0" y="0"/>
                </a:moveTo>
                <a:lnTo>
                  <a:pt x="550974" y="0"/>
                </a:lnTo>
                <a:lnTo>
                  <a:pt x="550974" y="456620"/>
                </a:lnTo>
                <a:lnTo>
                  <a:pt x="0" y="4566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10FB558F-924E-CA4B-93D4-4096C4A6EC7C}"/>
              </a:ext>
            </a:extLst>
          </p:cNvPr>
          <p:cNvSpPr/>
          <p:nvPr/>
        </p:nvSpPr>
        <p:spPr>
          <a:xfrm>
            <a:off x="3987933" y="0"/>
            <a:ext cx="8209657" cy="6858000"/>
          </a:xfrm>
          <a:custGeom>
            <a:avLst/>
            <a:gdLst/>
            <a:ahLst/>
            <a:cxnLst/>
            <a:rect l="l" t="t" r="r" b="b"/>
            <a:pathLst>
              <a:path w="12314486" h="10287000">
                <a:moveTo>
                  <a:pt x="0" y="0"/>
                </a:moveTo>
                <a:lnTo>
                  <a:pt x="12314486" y="0"/>
                </a:lnTo>
                <a:lnTo>
                  <a:pt x="1231448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3E40E6C-2D06-CEF1-A2FE-5B6A79F30BE8}"/>
              </a:ext>
            </a:extLst>
          </p:cNvPr>
          <p:cNvGrpSpPr/>
          <p:nvPr/>
        </p:nvGrpSpPr>
        <p:grpSpPr>
          <a:xfrm>
            <a:off x="6062091" y="5099422"/>
            <a:ext cx="4624515" cy="924975"/>
            <a:chOff x="6062091" y="5099422"/>
            <a:chExt cx="4624515" cy="924975"/>
          </a:xfrm>
        </p:grpSpPr>
        <p:grpSp>
          <p:nvGrpSpPr>
            <p:cNvPr id="12" name="Group 7">
              <a:extLst>
                <a:ext uri="{FF2B5EF4-FFF2-40B4-BE49-F238E27FC236}">
                  <a16:creationId xmlns:a16="http://schemas.microsoft.com/office/drawing/2014/main" id="{CF4E599C-8ADA-63BD-E9DC-954A46E78736}"/>
                </a:ext>
              </a:extLst>
            </p:cNvPr>
            <p:cNvGrpSpPr/>
            <p:nvPr/>
          </p:nvGrpSpPr>
          <p:grpSpPr>
            <a:xfrm>
              <a:off x="6062091" y="5291117"/>
              <a:ext cx="838035" cy="733280"/>
              <a:chOff x="0" y="0"/>
              <a:chExt cx="812800" cy="711200"/>
            </a:xfrm>
          </p:grpSpPr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278F7CCF-5168-680C-C4AA-8553056691C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711200"/>
                    </a:moveTo>
                    <a:lnTo>
                      <a:pt x="812800" y="0"/>
                    </a:lnTo>
                    <a:lnTo>
                      <a:pt x="0" y="0"/>
                    </a:lnTo>
                    <a:lnTo>
                      <a:pt x="406400" y="711200"/>
                    </a:lnTo>
                    <a:close/>
                  </a:path>
                </a:pathLst>
              </a:custGeom>
              <a:solidFill>
                <a:srgbClr val="0000DB"/>
              </a:solidFill>
              <a:ln w="3810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GB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TextBox 9">
                <a:extLst>
                  <a:ext uri="{FF2B5EF4-FFF2-40B4-BE49-F238E27FC236}">
                    <a16:creationId xmlns:a16="http://schemas.microsoft.com/office/drawing/2014/main" id="{2A0F200C-FECE-2094-7BC1-7ABFC93112C8}"/>
                  </a:ext>
                </a:extLst>
              </p:cNvPr>
              <p:cNvSpPr txBox="1"/>
              <p:nvPr/>
            </p:nvSpPr>
            <p:spPr>
              <a:xfrm>
                <a:off x="127000" y="12700"/>
                <a:ext cx="558800" cy="3683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5" name="Group 10">
              <a:extLst>
                <a:ext uri="{FF2B5EF4-FFF2-40B4-BE49-F238E27FC236}">
                  <a16:creationId xmlns:a16="http://schemas.microsoft.com/office/drawing/2014/main" id="{3D6A263C-8D92-E96B-0D80-D831F400FBA2}"/>
                </a:ext>
              </a:extLst>
            </p:cNvPr>
            <p:cNvGrpSpPr/>
            <p:nvPr/>
          </p:nvGrpSpPr>
          <p:grpSpPr>
            <a:xfrm>
              <a:off x="9738883" y="5099422"/>
              <a:ext cx="947723" cy="871746"/>
              <a:chOff x="127000" y="12700"/>
              <a:chExt cx="957932" cy="881139"/>
            </a:xfrm>
          </p:grpSpPr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17DF9D66-9722-00D1-69B0-AC7D33A3C54D}"/>
                  </a:ext>
                </a:extLst>
              </p:cNvPr>
              <p:cNvSpPr/>
              <p:nvPr/>
            </p:nvSpPr>
            <p:spPr>
              <a:xfrm>
                <a:off x="272132" y="182639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711200"/>
                    </a:moveTo>
                    <a:lnTo>
                      <a:pt x="812800" y="0"/>
                    </a:lnTo>
                    <a:lnTo>
                      <a:pt x="0" y="0"/>
                    </a:lnTo>
                    <a:lnTo>
                      <a:pt x="406400" y="711200"/>
                    </a:lnTo>
                    <a:close/>
                  </a:path>
                </a:pathLst>
              </a:custGeom>
              <a:solidFill>
                <a:srgbClr val="FDAB00"/>
              </a:solidFill>
              <a:ln w="3810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GB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" name="TextBox 12">
                <a:extLst>
                  <a:ext uri="{FF2B5EF4-FFF2-40B4-BE49-F238E27FC236}">
                    <a16:creationId xmlns:a16="http://schemas.microsoft.com/office/drawing/2014/main" id="{4F1BE83E-1D61-0B6D-8629-C17FDF0C32EB}"/>
                  </a:ext>
                </a:extLst>
              </p:cNvPr>
              <p:cNvSpPr txBox="1"/>
              <p:nvPr/>
            </p:nvSpPr>
            <p:spPr>
              <a:xfrm>
                <a:off x="127000" y="12700"/>
                <a:ext cx="558800" cy="3683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91FAF65B-85BA-1E39-47E4-739629B98C83}"/>
                </a:ext>
              </a:extLst>
            </p:cNvPr>
            <p:cNvSpPr/>
            <p:nvPr/>
          </p:nvSpPr>
          <p:spPr>
            <a:xfrm>
              <a:off x="6350992" y="5342081"/>
              <a:ext cx="288981" cy="394514"/>
            </a:xfrm>
            <a:custGeom>
              <a:avLst/>
              <a:gdLst/>
              <a:ahLst/>
              <a:cxnLst/>
              <a:rect l="l" t="t" r="r" b="b"/>
              <a:pathLst>
                <a:path w="433472" h="591771">
                  <a:moveTo>
                    <a:pt x="0" y="0"/>
                  </a:moveTo>
                  <a:lnTo>
                    <a:pt x="433472" y="0"/>
                  </a:lnTo>
                  <a:lnTo>
                    <a:pt x="433472" y="591771"/>
                  </a:lnTo>
                  <a:lnTo>
                    <a:pt x="0" y="5917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GB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C3897D99-A9E1-F035-156F-2B79EBB73154}"/>
                </a:ext>
              </a:extLst>
            </p:cNvPr>
            <p:cNvSpPr/>
            <p:nvPr/>
          </p:nvSpPr>
          <p:spPr>
            <a:xfrm>
              <a:off x="10113885" y="5308268"/>
              <a:ext cx="375281" cy="375281"/>
            </a:xfrm>
            <a:custGeom>
              <a:avLst/>
              <a:gdLst/>
              <a:ahLst/>
              <a:cxnLst/>
              <a:rect l="l" t="t" r="r" b="b"/>
              <a:pathLst>
                <a:path w="562922" h="562922">
                  <a:moveTo>
                    <a:pt x="0" y="0"/>
                  </a:moveTo>
                  <a:lnTo>
                    <a:pt x="562922" y="0"/>
                  </a:lnTo>
                  <a:lnTo>
                    <a:pt x="562922" y="562922"/>
                  </a:lnTo>
                  <a:lnTo>
                    <a:pt x="0" y="5629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GB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6456298-DF7D-4AB1-2FF2-FADFC3C048FA}"/>
              </a:ext>
            </a:extLst>
          </p:cNvPr>
          <p:cNvGrpSpPr/>
          <p:nvPr/>
        </p:nvGrpSpPr>
        <p:grpSpPr>
          <a:xfrm>
            <a:off x="7839433" y="1748964"/>
            <a:ext cx="804135" cy="703618"/>
            <a:chOff x="7839433" y="1748964"/>
            <a:chExt cx="804135" cy="703618"/>
          </a:xfrm>
        </p:grpSpPr>
        <p:grpSp>
          <p:nvGrpSpPr>
            <p:cNvPr id="21" name="Group 16">
              <a:extLst>
                <a:ext uri="{FF2B5EF4-FFF2-40B4-BE49-F238E27FC236}">
                  <a16:creationId xmlns:a16="http://schemas.microsoft.com/office/drawing/2014/main" id="{3F83B0EF-3C78-C177-C685-4414D62BF9DE}"/>
                </a:ext>
              </a:extLst>
            </p:cNvPr>
            <p:cNvGrpSpPr/>
            <p:nvPr/>
          </p:nvGrpSpPr>
          <p:grpSpPr>
            <a:xfrm>
              <a:off x="7839433" y="1748964"/>
              <a:ext cx="804135" cy="703618"/>
              <a:chOff x="0" y="0"/>
              <a:chExt cx="812800" cy="711200"/>
            </a:xfrm>
          </p:grpSpPr>
          <p:sp>
            <p:nvSpPr>
              <p:cNvPr id="22" name="Freeform 17">
                <a:extLst>
                  <a:ext uri="{FF2B5EF4-FFF2-40B4-BE49-F238E27FC236}">
                    <a16:creationId xmlns:a16="http://schemas.microsoft.com/office/drawing/2014/main" id="{684F749F-971A-3B0D-B91B-8C4EA7D912C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711200"/>
                    </a:moveTo>
                    <a:lnTo>
                      <a:pt x="812800" y="0"/>
                    </a:lnTo>
                    <a:lnTo>
                      <a:pt x="0" y="0"/>
                    </a:lnTo>
                    <a:lnTo>
                      <a:pt x="406400" y="711200"/>
                    </a:lnTo>
                    <a:close/>
                  </a:path>
                </a:pathLst>
              </a:custGeom>
              <a:solidFill>
                <a:srgbClr val="00E3B9"/>
              </a:solidFill>
              <a:ln w="3810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GB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" name="TextBox 18">
                <a:extLst>
                  <a:ext uri="{FF2B5EF4-FFF2-40B4-BE49-F238E27FC236}">
                    <a16:creationId xmlns:a16="http://schemas.microsoft.com/office/drawing/2014/main" id="{25EC72BF-AB85-A07C-CA70-64ECEFFD424B}"/>
                  </a:ext>
                </a:extLst>
              </p:cNvPr>
              <p:cNvSpPr txBox="1"/>
              <p:nvPr/>
            </p:nvSpPr>
            <p:spPr>
              <a:xfrm>
                <a:off x="127000" y="12700"/>
                <a:ext cx="558800" cy="3683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DAF023C0-C6C5-30B7-9FE7-370879C5B4EB}"/>
                </a:ext>
              </a:extLst>
            </p:cNvPr>
            <p:cNvSpPr/>
            <p:nvPr/>
          </p:nvSpPr>
          <p:spPr>
            <a:xfrm>
              <a:off x="7994173" y="1774364"/>
              <a:ext cx="431154" cy="382649"/>
            </a:xfrm>
            <a:custGeom>
              <a:avLst/>
              <a:gdLst/>
              <a:ahLst/>
              <a:cxnLst/>
              <a:rect l="l" t="t" r="r" b="b"/>
              <a:pathLst>
                <a:path w="646731" h="573974">
                  <a:moveTo>
                    <a:pt x="0" y="0"/>
                  </a:moveTo>
                  <a:lnTo>
                    <a:pt x="646731" y="0"/>
                  </a:lnTo>
                  <a:lnTo>
                    <a:pt x="646731" y="573974"/>
                  </a:lnTo>
                  <a:lnTo>
                    <a:pt x="0" y="5739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GB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A7A3157-8805-2C63-1C47-8EDA2C37D1EC}"/>
              </a:ext>
            </a:extLst>
          </p:cNvPr>
          <p:cNvGrpSpPr/>
          <p:nvPr/>
        </p:nvGrpSpPr>
        <p:grpSpPr>
          <a:xfrm>
            <a:off x="5912342" y="333992"/>
            <a:ext cx="4875463" cy="765306"/>
            <a:chOff x="5912342" y="333992"/>
            <a:chExt cx="4875463" cy="76530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DD36B2F-D489-0A6B-D3A3-1846C0D0B57A}"/>
                </a:ext>
              </a:extLst>
            </p:cNvPr>
            <p:cNvGrpSpPr/>
            <p:nvPr/>
          </p:nvGrpSpPr>
          <p:grpSpPr>
            <a:xfrm>
              <a:off x="5912342" y="333992"/>
              <a:ext cx="4875463" cy="765306"/>
              <a:chOff x="5912342" y="333992"/>
              <a:chExt cx="4875463" cy="765306"/>
            </a:xfrm>
          </p:grpSpPr>
          <p:grpSp>
            <p:nvGrpSpPr>
              <p:cNvPr id="8" name="Group 4">
                <a:extLst>
                  <a:ext uri="{FF2B5EF4-FFF2-40B4-BE49-F238E27FC236}">
                    <a16:creationId xmlns:a16="http://schemas.microsoft.com/office/drawing/2014/main" id="{2DB7C4A9-3193-AEFD-1EAC-4C983628ACCA}"/>
                  </a:ext>
                </a:extLst>
              </p:cNvPr>
              <p:cNvGrpSpPr/>
              <p:nvPr/>
            </p:nvGrpSpPr>
            <p:grpSpPr>
              <a:xfrm>
                <a:off x="9983670" y="333992"/>
                <a:ext cx="804135" cy="703618"/>
                <a:chOff x="0" y="0"/>
                <a:chExt cx="812800" cy="711200"/>
              </a:xfrm>
            </p:grpSpPr>
            <p:sp>
              <p:nvSpPr>
                <p:cNvPr id="10" name="Freeform 5">
                  <a:extLst>
                    <a:ext uri="{FF2B5EF4-FFF2-40B4-BE49-F238E27FC236}">
                      <a16:creationId xmlns:a16="http://schemas.microsoft.com/office/drawing/2014/main" id="{E2DC5661-A8DE-3F77-7062-2AF917C9D532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71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711200">
                      <a:moveTo>
                        <a:pt x="406400" y="711200"/>
                      </a:moveTo>
                      <a:lnTo>
                        <a:pt x="812800" y="0"/>
                      </a:lnTo>
                      <a:lnTo>
                        <a:pt x="0" y="0"/>
                      </a:lnTo>
                      <a:lnTo>
                        <a:pt x="406400" y="711200"/>
                      </a:lnTo>
                      <a:close/>
                    </a:path>
                  </a:pathLst>
                </a:custGeom>
                <a:solidFill>
                  <a:srgbClr val="00005F"/>
                </a:solidFill>
                <a:ln w="38100" cap="sq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pPr defTabSz="609630"/>
                  <a:endParaRPr lang="en-GB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" name="TextBox 6">
                  <a:extLst>
                    <a:ext uri="{FF2B5EF4-FFF2-40B4-BE49-F238E27FC236}">
                      <a16:creationId xmlns:a16="http://schemas.microsoft.com/office/drawing/2014/main" id="{4ED1CCC7-AD36-943B-8CD6-8D69C8B6B592}"/>
                    </a:ext>
                  </a:extLst>
                </p:cNvPr>
                <p:cNvSpPr txBox="1"/>
                <p:nvPr/>
              </p:nvSpPr>
              <p:spPr>
                <a:xfrm>
                  <a:off x="127000" y="12700"/>
                  <a:ext cx="558800" cy="368300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 defTabSz="609630">
                    <a:lnSpc>
                      <a:spcPts val="1773"/>
                    </a:lnSpc>
                    <a:spcBef>
                      <a:spcPct val="0"/>
                    </a:spcBef>
                  </a:pPr>
                  <a:endParaRPr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8" name="Freeform 13">
                <a:extLst>
                  <a:ext uri="{FF2B5EF4-FFF2-40B4-BE49-F238E27FC236}">
                    <a16:creationId xmlns:a16="http://schemas.microsoft.com/office/drawing/2014/main" id="{F66388DC-6765-CDFC-90B8-4C991E75BDAC}"/>
                  </a:ext>
                </a:extLst>
              </p:cNvPr>
              <p:cNvSpPr/>
              <p:nvPr/>
            </p:nvSpPr>
            <p:spPr>
              <a:xfrm>
                <a:off x="10290609" y="443076"/>
                <a:ext cx="190258" cy="304413"/>
              </a:xfrm>
              <a:custGeom>
                <a:avLst/>
                <a:gdLst/>
                <a:ahLst/>
                <a:cxnLst/>
                <a:rect l="l" t="t" r="r" b="b"/>
                <a:pathLst>
                  <a:path w="285387" h="456619">
                    <a:moveTo>
                      <a:pt x="0" y="0"/>
                    </a:moveTo>
                    <a:lnTo>
                      <a:pt x="285387" y="0"/>
                    </a:lnTo>
                    <a:lnTo>
                      <a:pt x="285387" y="456619"/>
                    </a:lnTo>
                    <a:lnTo>
                      <a:pt x="0" y="45661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609630"/>
                <a:endParaRPr lang="en-GB" sz="120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25" name="Group 20">
                <a:extLst>
                  <a:ext uri="{FF2B5EF4-FFF2-40B4-BE49-F238E27FC236}">
                    <a16:creationId xmlns:a16="http://schemas.microsoft.com/office/drawing/2014/main" id="{3ABB2E27-1F48-F9E9-7D20-46CFA467B01B}"/>
                  </a:ext>
                </a:extLst>
              </p:cNvPr>
              <p:cNvGrpSpPr/>
              <p:nvPr/>
            </p:nvGrpSpPr>
            <p:grpSpPr>
              <a:xfrm>
                <a:off x="5912342" y="395680"/>
                <a:ext cx="804135" cy="703618"/>
                <a:chOff x="0" y="0"/>
                <a:chExt cx="812800" cy="711200"/>
              </a:xfrm>
            </p:grpSpPr>
            <p:sp>
              <p:nvSpPr>
                <p:cNvPr id="26" name="Freeform 21">
                  <a:extLst>
                    <a:ext uri="{FF2B5EF4-FFF2-40B4-BE49-F238E27FC236}">
                      <a16:creationId xmlns:a16="http://schemas.microsoft.com/office/drawing/2014/main" id="{EAF2EA5E-9D6D-75FE-B1CD-A9A3D273541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71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711200">
                      <a:moveTo>
                        <a:pt x="406400" y="711200"/>
                      </a:moveTo>
                      <a:lnTo>
                        <a:pt x="812800" y="0"/>
                      </a:lnTo>
                      <a:lnTo>
                        <a:pt x="0" y="0"/>
                      </a:lnTo>
                      <a:lnTo>
                        <a:pt x="406400" y="711200"/>
                      </a:lnTo>
                      <a:close/>
                    </a:path>
                  </a:pathLst>
                </a:custGeom>
                <a:solidFill>
                  <a:srgbClr val="FF3400"/>
                </a:solidFill>
                <a:ln w="38100" cap="sq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pPr defTabSz="609630"/>
                  <a:endParaRPr lang="en-GB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7" name="TextBox 22">
                  <a:extLst>
                    <a:ext uri="{FF2B5EF4-FFF2-40B4-BE49-F238E27FC236}">
                      <a16:creationId xmlns:a16="http://schemas.microsoft.com/office/drawing/2014/main" id="{10EACD12-665D-0FBE-F759-796287492EDA}"/>
                    </a:ext>
                  </a:extLst>
                </p:cNvPr>
                <p:cNvSpPr txBox="1"/>
                <p:nvPr/>
              </p:nvSpPr>
              <p:spPr>
                <a:xfrm>
                  <a:off x="127000" y="12700"/>
                  <a:ext cx="558800" cy="368300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 defTabSz="609630">
                    <a:lnSpc>
                      <a:spcPts val="1773"/>
                    </a:lnSpc>
                    <a:spcBef>
                      <a:spcPct val="0"/>
                    </a:spcBef>
                  </a:pPr>
                  <a:endParaRPr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3E2CB018-23B0-E972-2D84-51E6709154AF}"/>
                </a:ext>
              </a:extLst>
            </p:cNvPr>
            <p:cNvSpPr/>
            <p:nvPr/>
          </p:nvSpPr>
          <p:spPr>
            <a:xfrm>
              <a:off x="6135040" y="457368"/>
              <a:ext cx="379243" cy="290121"/>
            </a:xfrm>
            <a:custGeom>
              <a:avLst/>
              <a:gdLst/>
              <a:ahLst/>
              <a:cxnLst/>
              <a:rect l="l" t="t" r="r" b="b"/>
              <a:pathLst>
                <a:path w="568864" h="435181">
                  <a:moveTo>
                    <a:pt x="0" y="0"/>
                  </a:moveTo>
                  <a:lnTo>
                    <a:pt x="568863" y="0"/>
                  </a:lnTo>
                  <a:lnTo>
                    <a:pt x="568863" y="435180"/>
                  </a:lnTo>
                  <a:lnTo>
                    <a:pt x="0" y="435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GB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1C857A4-B14C-BE57-CA5A-D13E605B3CDD}"/>
              </a:ext>
            </a:extLst>
          </p:cNvPr>
          <p:cNvGrpSpPr/>
          <p:nvPr/>
        </p:nvGrpSpPr>
        <p:grpSpPr>
          <a:xfrm>
            <a:off x="7817829" y="3348946"/>
            <a:ext cx="804135" cy="703618"/>
            <a:chOff x="7817829" y="3348946"/>
            <a:chExt cx="804135" cy="703618"/>
          </a:xfrm>
        </p:grpSpPr>
        <p:grpSp>
          <p:nvGrpSpPr>
            <p:cNvPr id="29" name="Group 24">
              <a:extLst>
                <a:ext uri="{FF2B5EF4-FFF2-40B4-BE49-F238E27FC236}">
                  <a16:creationId xmlns:a16="http://schemas.microsoft.com/office/drawing/2014/main" id="{8F173313-3315-89DB-C935-0F701F5B6CAF}"/>
                </a:ext>
              </a:extLst>
            </p:cNvPr>
            <p:cNvGrpSpPr/>
            <p:nvPr/>
          </p:nvGrpSpPr>
          <p:grpSpPr>
            <a:xfrm>
              <a:off x="7817829" y="3348946"/>
              <a:ext cx="804135" cy="703618"/>
              <a:chOff x="0" y="0"/>
              <a:chExt cx="812800" cy="711200"/>
            </a:xfrm>
          </p:grpSpPr>
          <p:sp>
            <p:nvSpPr>
              <p:cNvPr id="30" name="Freeform 25">
                <a:extLst>
                  <a:ext uri="{FF2B5EF4-FFF2-40B4-BE49-F238E27FC236}">
                    <a16:creationId xmlns:a16="http://schemas.microsoft.com/office/drawing/2014/main" id="{B3AC32FC-343C-49B3-7CFC-29599577D61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711200"/>
                    </a:moveTo>
                    <a:lnTo>
                      <a:pt x="812800" y="0"/>
                    </a:lnTo>
                    <a:lnTo>
                      <a:pt x="0" y="0"/>
                    </a:lnTo>
                    <a:lnTo>
                      <a:pt x="406400" y="711200"/>
                    </a:lnTo>
                    <a:close/>
                  </a:path>
                </a:pathLst>
              </a:custGeom>
              <a:solidFill>
                <a:srgbClr val="388CFF"/>
              </a:solidFill>
              <a:ln w="3810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GB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" name="TextBox 26">
                <a:extLst>
                  <a:ext uri="{FF2B5EF4-FFF2-40B4-BE49-F238E27FC236}">
                    <a16:creationId xmlns:a16="http://schemas.microsoft.com/office/drawing/2014/main" id="{C367A0A8-08C1-E853-ECD8-C8E22BE85EE4}"/>
                  </a:ext>
                </a:extLst>
              </p:cNvPr>
              <p:cNvSpPr txBox="1"/>
              <p:nvPr/>
            </p:nvSpPr>
            <p:spPr>
              <a:xfrm>
                <a:off x="127000" y="12700"/>
                <a:ext cx="558800" cy="3683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35D3330C-FBD4-D394-5711-FB395E80059F}"/>
                </a:ext>
              </a:extLst>
            </p:cNvPr>
            <p:cNvSpPr/>
            <p:nvPr/>
          </p:nvSpPr>
          <p:spPr>
            <a:xfrm>
              <a:off x="8058011" y="3429000"/>
              <a:ext cx="367316" cy="304413"/>
            </a:xfrm>
            <a:custGeom>
              <a:avLst/>
              <a:gdLst/>
              <a:ahLst/>
              <a:cxnLst/>
              <a:rect l="l" t="t" r="r" b="b"/>
              <a:pathLst>
                <a:path w="550974" h="456619">
                  <a:moveTo>
                    <a:pt x="0" y="0"/>
                  </a:moveTo>
                  <a:lnTo>
                    <a:pt x="550974" y="0"/>
                  </a:lnTo>
                  <a:lnTo>
                    <a:pt x="550974" y="456620"/>
                  </a:lnTo>
                  <a:lnTo>
                    <a:pt x="0" y="4566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GB" sz="120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88254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8DA64-CC53-9283-754A-8316133C7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10" y="1339056"/>
            <a:ext cx="5989320" cy="2387600"/>
          </a:xfrm>
        </p:spPr>
        <p:txBody>
          <a:bodyPr>
            <a:normAutofit/>
          </a:bodyPr>
          <a:lstStyle/>
          <a:p>
            <a:pPr algn="l"/>
            <a:r>
              <a:rPr lang="en-GB" sz="8000" b="1" dirty="0">
                <a:solidFill>
                  <a:srgbClr val="374586"/>
                </a:solidFill>
              </a:rPr>
              <a:t>Case Study </a:t>
            </a:r>
            <a:br>
              <a:rPr lang="en-GB" sz="8000" b="1" dirty="0">
                <a:solidFill>
                  <a:srgbClr val="374586"/>
                </a:solidFill>
              </a:rPr>
            </a:br>
            <a:endParaRPr lang="en-GB" sz="8000" b="1" dirty="0">
              <a:solidFill>
                <a:srgbClr val="374586"/>
              </a:solidFill>
            </a:endParaRPr>
          </a:p>
        </p:txBody>
      </p:sp>
      <p:pic>
        <p:nvPicPr>
          <p:cNvPr id="4" name="Picture 3" descr="A black and green logo&#10;&#10;Description automatically generated">
            <a:extLst>
              <a:ext uri="{FF2B5EF4-FFF2-40B4-BE49-F238E27FC236}">
                <a16:creationId xmlns:a16="http://schemas.microsoft.com/office/drawing/2014/main" id="{CA4EB763-0031-E3B3-FE65-068D52A211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63" y="2784454"/>
            <a:ext cx="2141138" cy="895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A5655EB-FAF2-8C47-6AB4-EDC4EF66F0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521" y="385887"/>
            <a:ext cx="1523821" cy="462723"/>
          </a:xfrm>
          <a:prstGeom prst="rect">
            <a:avLst/>
          </a:prstGeom>
        </p:spPr>
      </p:pic>
      <p:pic>
        <p:nvPicPr>
          <p:cNvPr id="6" name="Picture 5" descr="A white rectangular sign with blue and pink text&#10;&#10;Description automatically generated">
            <a:extLst>
              <a:ext uri="{FF2B5EF4-FFF2-40B4-BE49-F238E27FC236}">
                <a16:creationId xmlns:a16="http://schemas.microsoft.com/office/drawing/2014/main" id="{BB702487-7C4E-E987-49F0-875A87D6A5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35" y="-163446"/>
            <a:ext cx="1454855" cy="14548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CCA2E0-02B2-FBF4-20A3-8E87458214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927" b="45816"/>
          <a:stretch/>
        </p:blipFill>
        <p:spPr>
          <a:xfrm>
            <a:off x="0" y="5219700"/>
            <a:ext cx="121920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4697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616B6-6093-BC33-2986-57629B87D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86" y="1177315"/>
            <a:ext cx="9415117" cy="1325563"/>
          </a:xfrm>
        </p:spPr>
        <p:txBody>
          <a:bodyPr/>
          <a:lstStyle/>
          <a:p>
            <a:r>
              <a:rPr lang="en-GB" b="1" dirty="0">
                <a:solidFill>
                  <a:schemeClr val="accent1"/>
                </a:solidFill>
              </a:rPr>
              <a:t>What business challenges were you looking to solve?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87D03F-DA4D-2CEF-D9A8-DF22065777FC}"/>
              </a:ext>
            </a:extLst>
          </p:cNvPr>
          <p:cNvSpPr txBox="1"/>
          <p:nvPr/>
        </p:nvSpPr>
        <p:spPr>
          <a:xfrm>
            <a:off x="626675" y="4932821"/>
            <a:ext cx="2633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Lack of process standardisation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B77E8C-F75F-30C1-0F5D-08CF0CBE1422}"/>
              </a:ext>
            </a:extLst>
          </p:cNvPr>
          <p:cNvSpPr txBox="1"/>
          <p:nvPr/>
        </p:nvSpPr>
        <p:spPr>
          <a:xfrm>
            <a:off x="3278517" y="4932820"/>
            <a:ext cx="2633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1"/>
                </a:solidFill>
              </a:rPr>
              <a:t>Siloed working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977D26-01C0-FB2B-6B47-F10F4E201D2C}"/>
              </a:ext>
            </a:extLst>
          </p:cNvPr>
          <p:cNvSpPr txBox="1"/>
          <p:nvPr/>
        </p:nvSpPr>
        <p:spPr>
          <a:xfrm>
            <a:off x="5911714" y="4932821"/>
            <a:ext cx="2633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1"/>
                </a:solidFill>
              </a:rPr>
              <a:t>Multiple fragmented tools &amp; repositories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1A6E91-BF38-C78B-C392-941275E152C2}"/>
              </a:ext>
            </a:extLst>
          </p:cNvPr>
          <p:cNvSpPr txBox="1"/>
          <p:nvPr/>
        </p:nvSpPr>
        <p:spPr>
          <a:xfrm>
            <a:off x="8655932" y="4925521"/>
            <a:ext cx="2633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1"/>
                </a:solidFill>
              </a:rPr>
              <a:t>Centralized process management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3725FB9-CB8D-8C1A-C86C-AF8A6D69F9DE}"/>
              </a:ext>
            </a:extLst>
          </p:cNvPr>
          <p:cNvGrpSpPr/>
          <p:nvPr/>
        </p:nvGrpSpPr>
        <p:grpSpPr>
          <a:xfrm>
            <a:off x="1073316" y="3105370"/>
            <a:ext cx="1485900" cy="1489075"/>
            <a:chOff x="882650" y="169863"/>
            <a:chExt cx="1485900" cy="1489075"/>
          </a:xfrm>
          <a:solidFill>
            <a:srgbClr val="374586"/>
          </a:solidFill>
        </p:grpSpPr>
        <p:sp>
          <p:nvSpPr>
            <p:cNvPr id="4" name="Oval 5">
              <a:extLst>
                <a:ext uri="{FF2B5EF4-FFF2-40B4-BE49-F238E27FC236}">
                  <a16:creationId xmlns:a16="http://schemas.microsoft.com/office/drawing/2014/main" id="{D18426DA-0669-30B5-5F75-44323B8360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2650" y="169863"/>
              <a:ext cx="1485900" cy="14890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82A2FD8-3C78-EFDD-13B9-94C4E7E230E9}"/>
                </a:ext>
              </a:extLst>
            </p:cNvPr>
            <p:cNvGrpSpPr/>
            <p:nvPr/>
          </p:nvGrpSpPr>
          <p:grpSpPr>
            <a:xfrm>
              <a:off x="1312863" y="501651"/>
              <a:ext cx="627063" cy="817562"/>
              <a:chOff x="1312863" y="501651"/>
              <a:chExt cx="627063" cy="817562"/>
            </a:xfrm>
            <a:grpFill/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13FBC7BC-B36C-FA12-1625-820180BF4C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2863" y="506413"/>
                <a:ext cx="627063" cy="812800"/>
              </a:xfrm>
              <a:custGeom>
                <a:avLst/>
                <a:gdLst>
                  <a:gd name="T0" fmla="*/ 735 w 827"/>
                  <a:gd name="T1" fmla="*/ 0 h 1069"/>
                  <a:gd name="T2" fmla="*/ 699 w 827"/>
                  <a:gd name="T3" fmla="*/ 0 h 1069"/>
                  <a:gd name="T4" fmla="*/ 128 w 827"/>
                  <a:gd name="T5" fmla="*/ 0 h 1069"/>
                  <a:gd name="T6" fmla="*/ 92 w 827"/>
                  <a:gd name="T7" fmla="*/ 0 h 1069"/>
                  <a:gd name="T8" fmla="*/ 0 w 827"/>
                  <a:gd name="T9" fmla="*/ 91 h 1069"/>
                  <a:gd name="T10" fmla="*/ 0 w 827"/>
                  <a:gd name="T11" fmla="*/ 977 h 1069"/>
                  <a:gd name="T12" fmla="*/ 92 w 827"/>
                  <a:gd name="T13" fmla="*/ 1069 h 1069"/>
                  <a:gd name="T14" fmla="*/ 735 w 827"/>
                  <a:gd name="T15" fmla="*/ 1069 h 1069"/>
                  <a:gd name="T16" fmla="*/ 827 w 827"/>
                  <a:gd name="T17" fmla="*/ 977 h 1069"/>
                  <a:gd name="T18" fmla="*/ 827 w 827"/>
                  <a:gd name="T19" fmla="*/ 91 h 1069"/>
                  <a:gd name="T20" fmla="*/ 735 w 827"/>
                  <a:gd name="T21" fmla="*/ 0 h 10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27" h="1069">
                    <a:moveTo>
                      <a:pt x="735" y="0"/>
                    </a:moveTo>
                    <a:cubicBezTo>
                      <a:pt x="699" y="0"/>
                      <a:pt x="699" y="0"/>
                      <a:pt x="699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42" y="0"/>
                      <a:pt x="0" y="41"/>
                      <a:pt x="0" y="91"/>
                    </a:cubicBezTo>
                    <a:cubicBezTo>
                      <a:pt x="0" y="977"/>
                      <a:pt x="0" y="977"/>
                      <a:pt x="0" y="977"/>
                    </a:cubicBezTo>
                    <a:cubicBezTo>
                      <a:pt x="0" y="1028"/>
                      <a:pt x="42" y="1069"/>
                      <a:pt x="92" y="1069"/>
                    </a:cubicBezTo>
                    <a:cubicBezTo>
                      <a:pt x="735" y="1069"/>
                      <a:pt x="735" y="1069"/>
                      <a:pt x="735" y="1069"/>
                    </a:cubicBezTo>
                    <a:cubicBezTo>
                      <a:pt x="785" y="1069"/>
                      <a:pt x="827" y="1028"/>
                      <a:pt x="827" y="977"/>
                    </a:cubicBezTo>
                    <a:cubicBezTo>
                      <a:pt x="827" y="91"/>
                      <a:pt x="827" y="91"/>
                      <a:pt x="827" y="91"/>
                    </a:cubicBezTo>
                    <a:cubicBezTo>
                      <a:pt x="827" y="41"/>
                      <a:pt x="785" y="0"/>
                      <a:pt x="735" y="0"/>
                    </a:cubicBezTo>
                    <a:close/>
                  </a:path>
                </a:pathLst>
              </a:custGeom>
              <a:grp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" name="Freeform 7">
                <a:extLst>
                  <a:ext uri="{FF2B5EF4-FFF2-40B4-BE49-F238E27FC236}">
                    <a16:creationId xmlns:a16="http://schemas.microsoft.com/office/drawing/2014/main" id="{5891F70C-8CC6-4D66-55EF-0226213259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3513" y="725488"/>
                <a:ext cx="130175" cy="92075"/>
              </a:xfrm>
              <a:custGeom>
                <a:avLst/>
                <a:gdLst>
                  <a:gd name="T0" fmla="*/ 0 w 82"/>
                  <a:gd name="T1" fmla="*/ 34 h 58"/>
                  <a:gd name="T2" fmla="*/ 24 w 82"/>
                  <a:gd name="T3" fmla="*/ 58 h 58"/>
                  <a:gd name="T4" fmla="*/ 82 w 82"/>
                  <a:gd name="T5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2" h="58">
                    <a:moveTo>
                      <a:pt x="0" y="34"/>
                    </a:moveTo>
                    <a:lnTo>
                      <a:pt x="24" y="58"/>
                    </a:lnTo>
                    <a:lnTo>
                      <a:pt x="82" y="0"/>
                    </a:lnTo>
                  </a:path>
                </a:pathLst>
              </a:custGeom>
              <a:grp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" name="Line 8">
                <a:extLst>
                  <a:ext uri="{FF2B5EF4-FFF2-40B4-BE49-F238E27FC236}">
                    <a16:creationId xmlns:a16="http://schemas.microsoft.com/office/drawing/2014/main" id="{150C6CC8-5968-15B1-A425-E6CDFB4886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3375" y="788988"/>
                <a:ext cx="219075" cy="0"/>
              </a:xfrm>
              <a:prstGeom prst="line">
                <a:avLst/>
              </a:prstGeom>
              <a:grp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" name="Freeform 9">
                <a:extLst>
                  <a:ext uri="{FF2B5EF4-FFF2-40B4-BE49-F238E27FC236}">
                    <a16:creationId xmlns:a16="http://schemas.microsoft.com/office/drawing/2014/main" id="{8A8CB7C4-23BA-D15F-8942-57E2EA96C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1450" y="887413"/>
                <a:ext cx="128588" cy="92075"/>
              </a:xfrm>
              <a:custGeom>
                <a:avLst/>
                <a:gdLst>
                  <a:gd name="T0" fmla="*/ 0 w 81"/>
                  <a:gd name="T1" fmla="*/ 34 h 58"/>
                  <a:gd name="T2" fmla="*/ 23 w 81"/>
                  <a:gd name="T3" fmla="*/ 58 h 58"/>
                  <a:gd name="T4" fmla="*/ 81 w 81"/>
                  <a:gd name="T5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1" h="58">
                    <a:moveTo>
                      <a:pt x="0" y="34"/>
                    </a:moveTo>
                    <a:lnTo>
                      <a:pt x="23" y="58"/>
                    </a:lnTo>
                    <a:lnTo>
                      <a:pt x="81" y="0"/>
                    </a:lnTo>
                  </a:path>
                </a:pathLst>
              </a:custGeom>
              <a:grp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" name="Line 10">
                <a:extLst>
                  <a:ext uri="{FF2B5EF4-FFF2-40B4-BE49-F238E27FC236}">
                    <a16:creationId xmlns:a16="http://schemas.microsoft.com/office/drawing/2014/main" id="{1372FAFF-8AEB-C660-EF3C-BF785CE908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9725" y="952501"/>
                <a:ext cx="219075" cy="0"/>
              </a:xfrm>
              <a:prstGeom prst="line">
                <a:avLst/>
              </a:prstGeom>
              <a:grp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" name="Freeform 11">
                <a:extLst>
                  <a:ext uri="{FF2B5EF4-FFF2-40B4-BE49-F238E27FC236}">
                    <a16:creationId xmlns:a16="http://schemas.microsoft.com/office/drawing/2014/main" id="{8DEEB286-F45C-FDF8-A7EF-CA134C894D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1450" y="1042988"/>
                <a:ext cx="128588" cy="92075"/>
              </a:xfrm>
              <a:custGeom>
                <a:avLst/>
                <a:gdLst>
                  <a:gd name="T0" fmla="*/ 0 w 81"/>
                  <a:gd name="T1" fmla="*/ 35 h 58"/>
                  <a:gd name="T2" fmla="*/ 23 w 81"/>
                  <a:gd name="T3" fmla="*/ 58 h 58"/>
                  <a:gd name="T4" fmla="*/ 81 w 81"/>
                  <a:gd name="T5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1" h="58">
                    <a:moveTo>
                      <a:pt x="0" y="35"/>
                    </a:moveTo>
                    <a:lnTo>
                      <a:pt x="23" y="58"/>
                    </a:lnTo>
                    <a:lnTo>
                      <a:pt x="81" y="0"/>
                    </a:lnTo>
                  </a:path>
                </a:pathLst>
              </a:custGeom>
              <a:grp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" name="Line 12">
                <a:extLst>
                  <a:ext uri="{FF2B5EF4-FFF2-40B4-BE49-F238E27FC236}">
                    <a16:creationId xmlns:a16="http://schemas.microsoft.com/office/drawing/2014/main" id="{5E0221AE-00C3-6AAB-6016-74D77DCD3C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9725" y="1108076"/>
                <a:ext cx="219075" cy="0"/>
              </a:xfrm>
              <a:prstGeom prst="line">
                <a:avLst/>
              </a:prstGeom>
              <a:grp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" name="Freeform 13">
                <a:extLst>
                  <a:ext uri="{FF2B5EF4-FFF2-40B4-BE49-F238E27FC236}">
                    <a16:creationId xmlns:a16="http://schemas.microsoft.com/office/drawing/2014/main" id="{3E49AB64-1D82-5591-5723-4038D5F195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5263" y="501651"/>
                <a:ext cx="325438" cy="66675"/>
              </a:xfrm>
              <a:custGeom>
                <a:avLst/>
                <a:gdLst>
                  <a:gd name="T0" fmla="*/ 0 w 205"/>
                  <a:gd name="T1" fmla="*/ 0 h 42"/>
                  <a:gd name="T2" fmla="*/ 0 w 205"/>
                  <a:gd name="T3" fmla="*/ 42 h 42"/>
                  <a:gd name="T4" fmla="*/ 205 w 205"/>
                  <a:gd name="T5" fmla="*/ 42 h 42"/>
                  <a:gd name="T6" fmla="*/ 205 w 205"/>
                  <a:gd name="T7" fmla="*/ 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5" h="42">
                    <a:moveTo>
                      <a:pt x="0" y="0"/>
                    </a:moveTo>
                    <a:lnTo>
                      <a:pt x="0" y="42"/>
                    </a:lnTo>
                    <a:lnTo>
                      <a:pt x="205" y="42"/>
                    </a:lnTo>
                    <a:lnTo>
                      <a:pt x="205" y="1"/>
                    </a:lnTo>
                  </a:path>
                </a:pathLst>
              </a:custGeom>
              <a:grp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5389BD8-9F35-9131-A380-15AA39CAB64B}"/>
              </a:ext>
            </a:extLst>
          </p:cNvPr>
          <p:cNvGrpSpPr/>
          <p:nvPr/>
        </p:nvGrpSpPr>
        <p:grpSpPr>
          <a:xfrm>
            <a:off x="3935074" y="3168008"/>
            <a:ext cx="1440000" cy="1440000"/>
            <a:chOff x="898229" y="194945"/>
            <a:chExt cx="1440000" cy="1440000"/>
          </a:xfrm>
          <a:solidFill>
            <a:srgbClr val="374586"/>
          </a:solidFill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4CEC5B1-4A01-AEEE-6D3F-F9E5F18BEAD0}"/>
                </a:ext>
              </a:extLst>
            </p:cNvPr>
            <p:cNvSpPr/>
            <p:nvPr/>
          </p:nvSpPr>
          <p:spPr>
            <a:xfrm>
              <a:off x="898229" y="194945"/>
              <a:ext cx="1440000" cy="144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dirty="0" err="1">
                <a:solidFill>
                  <a:schemeClr val="accent1"/>
                </a:solidFill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BC0B2BE-2524-785C-7336-9F786778B8AC}"/>
                </a:ext>
              </a:extLst>
            </p:cNvPr>
            <p:cNvGrpSpPr/>
            <p:nvPr/>
          </p:nvGrpSpPr>
          <p:grpSpPr>
            <a:xfrm>
              <a:off x="1264557" y="605396"/>
              <a:ext cx="707344" cy="619098"/>
              <a:chOff x="1211263" y="639763"/>
              <a:chExt cx="814388" cy="712788"/>
            </a:xfrm>
            <a:grpFill/>
          </p:grpSpPr>
          <p:sp>
            <p:nvSpPr>
              <p:cNvPr id="29" name="Freeform 5">
                <a:extLst>
                  <a:ext uri="{FF2B5EF4-FFF2-40B4-BE49-F238E27FC236}">
                    <a16:creationId xmlns:a16="http://schemas.microsoft.com/office/drawing/2014/main" id="{F76BABD1-21C4-F812-B496-16CC76A848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1263" y="639763"/>
                <a:ext cx="814388" cy="557213"/>
              </a:xfrm>
              <a:custGeom>
                <a:avLst/>
                <a:gdLst>
                  <a:gd name="T0" fmla="*/ 1147 w 1208"/>
                  <a:gd name="T1" fmla="*/ 825 h 825"/>
                  <a:gd name="T2" fmla="*/ 61 w 1208"/>
                  <a:gd name="T3" fmla="*/ 825 h 825"/>
                  <a:gd name="T4" fmla="*/ 0 w 1208"/>
                  <a:gd name="T5" fmla="*/ 765 h 825"/>
                  <a:gd name="T6" fmla="*/ 0 w 1208"/>
                  <a:gd name="T7" fmla="*/ 61 h 825"/>
                  <a:gd name="T8" fmla="*/ 61 w 1208"/>
                  <a:gd name="T9" fmla="*/ 0 h 825"/>
                  <a:gd name="T10" fmla="*/ 1147 w 1208"/>
                  <a:gd name="T11" fmla="*/ 0 h 825"/>
                  <a:gd name="T12" fmla="*/ 1208 w 1208"/>
                  <a:gd name="T13" fmla="*/ 61 h 825"/>
                  <a:gd name="T14" fmla="*/ 1208 w 1208"/>
                  <a:gd name="T15" fmla="*/ 765 h 825"/>
                  <a:gd name="T16" fmla="*/ 1147 w 1208"/>
                  <a:gd name="T17" fmla="*/ 825 h 8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08" h="825">
                    <a:moveTo>
                      <a:pt x="1147" y="825"/>
                    </a:moveTo>
                    <a:cubicBezTo>
                      <a:pt x="61" y="825"/>
                      <a:pt x="61" y="825"/>
                      <a:pt x="61" y="825"/>
                    </a:cubicBezTo>
                    <a:cubicBezTo>
                      <a:pt x="27" y="825"/>
                      <a:pt x="0" y="798"/>
                      <a:pt x="0" y="765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27"/>
                      <a:pt x="27" y="0"/>
                      <a:pt x="61" y="0"/>
                    </a:cubicBezTo>
                    <a:cubicBezTo>
                      <a:pt x="1147" y="0"/>
                      <a:pt x="1147" y="0"/>
                      <a:pt x="1147" y="0"/>
                    </a:cubicBezTo>
                    <a:cubicBezTo>
                      <a:pt x="1181" y="0"/>
                      <a:pt x="1208" y="27"/>
                      <a:pt x="1208" y="61"/>
                    </a:cubicBezTo>
                    <a:cubicBezTo>
                      <a:pt x="1208" y="765"/>
                      <a:pt x="1208" y="765"/>
                      <a:pt x="1208" y="765"/>
                    </a:cubicBezTo>
                    <a:cubicBezTo>
                      <a:pt x="1208" y="798"/>
                      <a:pt x="1181" y="825"/>
                      <a:pt x="1147" y="825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0" name="Freeform 6">
                <a:extLst>
                  <a:ext uri="{FF2B5EF4-FFF2-40B4-BE49-F238E27FC236}">
                    <a16:creationId xmlns:a16="http://schemas.microsoft.com/office/drawing/2014/main" id="{66F246AB-57BE-1D38-61B6-1EE63293F9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2400" y="1304926"/>
                <a:ext cx="392113" cy="47625"/>
              </a:xfrm>
              <a:custGeom>
                <a:avLst/>
                <a:gdLst>
                  <a:gd name="T0" fmla="*/ 545 w 581"/>
                  <a:gd name="T1" fmla="*/ 71 h 71"/>
                  <a:gd name="T2" fmla="*/ 35 w 581"/>
                  <a:gd name="T3" fmla="*/ 71 h 71"/>
                  <a:gd name="T4" fmla="*/ 0 w 581"/>
                  <a:gd name="T5" fmla="*/ 36 h 71"/>
                  <a:gd name="T6" fmla="*/ 0 w 581"/>
                  <a:gd name="T7" fmla="*/ 36 h 71"/>
                  <a:gd name="T8" fmla="*/ 35 w 581"/>
                  <a:gd name="T9" fmla="*/ 0 h 71"/>
                  <a:gd name="T10" fmla="*/ 545 w 581"/>
                  <a:gd name="T11" fmla="*/ 0 h 71"/>
                  <a:gd name="T12" fmla="*/ 581 w 581"/>
                  <a:gd name="T13" fmla="*/ 36 h 71"/>
                  <a:gd name="T14" fmla="*/ 581 w 581"/>
                  <a:gd name="T15" fmla="*/ 36 h 71"/>
                  <a:gd name="T16" fmla="*/ 545 w 581"/>
                  <a:gd name="T17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1" h="71">
                    <a:moveTo>
                      <a:pt x="545" y="71"/>
                    </a:moveTo>
                    <a:cubicBezTo>
                      <a:pt x="35" y="71"/>
                      <a:pt x="35" y="71"/>
                      <a:pt x="35" y="71"/>
                    </a:cubicBezTo>
                    <a:cubicBezTo>
                      <a:pt x="15" y="71"/>
                      <a:pt x="0" y="55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16"/>
                      <a:pt x="15" y="0"/>
                      <a:pt x="35" y="0"/>
                    </a:cubicBezTo>
                    <a:cubicBezTo>
                      <a:pt x="545" y="0"/>
                      <a:pt x="545" y="0"/>
                      <a:pt x="545" y="0"/>
                    </a:cubicBezTo>
                    <a:cubicBezTo>
                      <a:pt x="565" y="0"/>
                      <a:pt x="581" y="16"/>
                      <a:pt x="581" y="36"/>
                    </a:cubicBezTo>
                    <a:cubicBezTo>
                      <a:pt x="581" y="36"/>
                      <a:pt x="581" y="36"/>
                      <a:pt x="581" y="36"/>
                    </a:cubicBezTo>
                    <a:cubicBezTo>
                      <a:pt x="581" y="55"/>
                      <a:pt x="565" y="71"/>
                      <a:pt x="545" y="71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1" name="Freeform 7">
                <a:extLst>
                  <a:ext uri="{FF2B5EF4-FFF2-40B4-BE49-F238E27FC236}">
                    <a16:creationId xmlns:a16="http://schemas.microsoft.com/office/drawing/2014/main" id="{64887E7D-8CB9-CCD3-3314-D53294A57E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600" y="677863"/>
                <a:ext cx="747713" cy="481013"/>
              </a:xfrm>
              <a:custGeom>
                <a:avLst/>
                <a:gdLst>
                  <a:gd name="T0" fmla="*/ 1091 w 1108"/>
                  <a:gd name="T1" fmla="*/ 713 h 713"/>
                  <a:gd name="T2" fmla="*/ 17 w 1108"/>
                  <a:gd name="T3" fmla="*/ 713 h 713"/>
                  <a:gd name="T4" fmla="*/ 0 w 1108"/>
                  <a:gd name="T5" fmla="*/ 696 h 713"/>
                  <a:gd name="T6" fmla="*/ 0 w 1108"/>
                  <a:gd name="T7" fmla="*/ 17 h 713"/>
                  <a:gd name="T8" fmla="*/ 17 w 1108"/>
                  <a:gd name="T9" fmla="*/ 0 h 713"/>
                  <a:gd name="T10" fmla="*/ 1091 w 1108"/>
                  <a:gd name="T11" fmla="*/ 0 h 713"/>
                  <a:gd name="T12" fmla="*/ 1108 w 1108"/>
                  <a:gd name="T13" fmla="*/ 17 h 713"/>
                  <a:gd name="T14" fmla="*/ 1108 w 1108"/>
                  <a:gd name="T15" fmla="*/ 696 h 713"/>
                  <a:gd name="T16" fmla="*/ 1091 w 1108"/>
                  <a:gd name="T17" fmla="*/ 713 h 7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08" h="713">
                    <a:moveTo>
                      <a:pt x="1091" y="713"/>
                    </a:moveTo>
                    <a:cubicBezTo>
                      <a:pt x="17" y="713"/>
                      <a:pt x="17" y="713"/>
                      <a:pt x="17" y="713"/>
                    </a:cubicBezTo>
                    <a:cubicBezTo>
                      <a:pt x="8" y="713"/>
                      <a:pt x="0" y="705"/>
                      <a:pt x="0" y="696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8"/>
                      <a:pt x="8" y="0"/>
                      <a:pt x="17" y="0"/>
                    </a:cubicBezTo>
                    <a:cubicBezTo>
                      <a:pt x="1091" y="0"/>
                      <a:pt x="1091" y="0"/>
                      <a:pt x="1091" y="0"/>
                    </a:cubicBezTo>
                    <a:cubicBezTo>
                      <a:pt x="1100" y="0"/>
                      <a:pt x="1108" y="8"/>
                      <a:pt x="1108" y="17"/>
                    </a:cubicBezTo>
                    <a:cubicBezTo>
                      <a:pt x="1108" y="696"/>
                      <a:pt x="1108" y="696"/>
                      <a:pt x="1108" y="696"/>
                    </a:cubicBezTo>
                    <a:cubicBezTo>
                      <a:pt x="1108" y="705"/>
                      <a:pt x="1100" y="713"/>
                      <a:pt x="1091" y="713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" name="Rectangle 8">
                <a:extLst>
                  <a:ext uri="{FF2B5EF4-FFF2-40B4-BE49-F238E27FC236}">
                    <a16:creationId xmlns:a16="http://schemas.microsoft.com/office/drawing/2014/main" id="{BE7C8D6F-851C-134D-F48A-7E27BD7A14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3363" y="1196976"/>
                <a:ext cx="230188" cy="107950"/>
              </a:xfrm>
              <a:prstGeom prst="rect">
                <a:avLst/>
              </a:prstGeom>
              <a:grpFill/>
              <a:ln w="9525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3" name="Oval 9">
                <a:extLst>
                  <a:ext uri="{FF2B5EF4-FFF2-40B4-BE49-F238E27FC236}">
                    <a16:creationId xmlns:a16="http://schemas.microsoft.com/office/drawing/2014/main" id="{9A68EC26-BEB6-3182-97B6-26459BC939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5588" y="763588"/>
                <a:ext cx="185738" cy="185738"/>
              </a:xfrm>
              <a:prstGeom prst="ellipse">
                <a:avLst/>
              </a:prstGeom>
              <a:grpFill/>
              <a:ln w="9525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4" name="Freeform 10">
                <a:extLst>
                  <a:ext uri="{FF2B5EF4-FFF2-40B4-BE49-F238E27FC236}">
                    <a16:creationId xmlns:a16="http://schemas.microsoft.com/office/drawing/2014/main" id="{85CC98DB-270B-EEA3-4AF7-555B34121A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0025" y="949326"/>
                <a:ext cx="296863" cy="149225"/>
              </a:xfrm>
              <a:custGeom>
                <a:avLst/>
                <a:gdLst>
                  <a:gd name="T0" fmla="*/ 408 w 438"/>
                  <a:gd name="T1" fmla="*/ 219 h 219"/>
                  <a:gd name="T2" fmla="*/ 436 w 438"/>
                  <a:gd name="T3" fmla="*/ 187 h 219"/>
                  <a:gd name="T4" fmla="*/ 219 w 438"/>
                  <a:gd name="T5" fmla="*/ 0 h 219"/>
                  <a:gd name="T6" fmla="*/ 2 w 438"/>
                  <a:gd name="T7" fmla="*/ 186 h 219"/>
                  <a:gd name="T8" fmla="*/ 31 w 438"/>
                  <a:gd name="T9" fmla="*/ 219 h 219"/>
                  <a:gd name="T10" fmla="*/ 408 w 438"/>
                  <a:gd name="T11" fmla="*/ 219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8" h="219">
                    <a:moveTo>
                      <a:pt x="408" y="219"/>
                    </a:moveTo>
                    <a:cubicBezTo>
                      <a:pt x="425" y="219"/>
                      <a:pt x="438" y="204"/>
                      <a:pt x="436" y="187"/>
                    </a:cubicBezTo>
                    <a:cubicBezTo>
                      <a:pt x="420" y="81"/>
                      <a:pt x="329" y="0"/>
                      <a:pt x="219" y="0"/>
                    </a:cubicBezTo>
                    <a:cubicBezTo>
                      <a:pt x="109" y="0"/>
                      <a:pt x="18" y="80"/>
                      <a:pt x="2" y="186"/>
                    </a:cubicBezTo>
                    <a:cubicBezTo>
                      <a:pt x="0" y="203"/>
                      <a:pt x="13" y="219"/>
                      <a:pt x="31" y="219"/>
                    </a:cubicBezTo>
                    <a:lnTo>
                      <a:pt x="408" y="219"/>
                    </a:lnTo>
                    <a:close/>
                  </a:path>
                </a:pathLst>
              </a:custGeom>
              <a:grpFill/>
              <a:ln w="9525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chemeClr val="accent1"/>
                  </a:solidFill>
                </a:endParaRPr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D11672A-9A65-7055-B8B2-3D66C0D439B3}"/>
              </a:ext>
            </a:extLst>
          </p:cNvPr>
          <p:cNvGrpSpPr/>
          <p:nvPr/>
        </p:nvGrpSpPr>
        <p:grpSpPr>
          <a:xfrm>
            <a:off x="6485362" y="3075907"/>
            <a:ext cx="1485900" cy="1489075"/>
            <a:chOff x="882650" y="169863"/>
            <a:chExt cx="1485900" cy="1489075"/>
          </a:xfrm>
          <a:solidFill>
            <a:srgbClr val="374586"/>
          </a:solidFill>
        </p:grpSpPr>
        <p:sp>
          <p:nvSpPr>
            <p:cNvPr id="36" name="Oval 5">
              <a:extLst>
                <a:ext uri="{FF2B5EF4-FFF2-40B4-BE49-F238E27FC236}">
                  <a16:creationId xmlns:a16="http://schemas.microsoft.com/office/drawing/2014/main" id="{4128660C-EA35-2221-4652-6CF3400619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2650" y="169863"/>
              <a:ext cx="1485900" cy="14890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C53AD860-6D0D-137C-CB28-96677F47AC87}"/>
                </a:ext>
              </a:extLst>
            </p:cNvPr>
            <p:cNvGrpSpPr/>
            <p:nvPr/>
          </p:nvGrpSpPr>
          <p:grpSpPr>
            <a:xfrm>
              <a:off x="1189038" y="565151"/>
              <a:ext cx="874713" cy="703263"/>
              <a:chOff x="1189038" y="565151"/>
              <a:chExt cx="874713" cy="703263"/>
            </a:xfrm>
            <a:grpFill/>
          </p:grpSpPr>
          <p:sp>
            <p:nvSpPr>
              <p:cNvPr id="38" name="Freeform 6">
                <a:extLst>
                  <a:ext uri="{FF2B5EF4-FFF2-40B4-BE49-F238E27FC236}">
                    <a16:creationId xmlns:a16="http://schemas.microsoft.com/office/drawing/2014/main" id="{3926B1D3-A385-2219-8255-D338A66A51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0625" y="565151"/>
                <a:ext cx="869950" cy="703263"/>
              </a:xfrm>
              <a:custGeom>
                <a:avLst/>
                <a:gdLst>
                  <a:gd name="T0" fmla="*/ 1067 w 1146"/>
                  <a:gd name="T1" fmla="*/ 0 h 926"/>
                  <a:gd name="T2" fmla="*/ 79 w 1146"/>
                  <a:gd name="T3" fmla="*/ 0 h 926"/>
                  <a:gd name="T4" fmla="*/ 49 w 1146"/>
                  <a:gd name="T5" fmla="*/ 6 h 926"/>
                  <a:gd name="T6" fmla="*/ 0 w 1146"/>
                  <a:gd name="T7" fmla="*/ 79 h 926"/>
                  <a:gd name="T8" fmla="*/ 0 w 1146"/>
                  <a:gd name="T9" fmla="*/ 188 h 926"/>
                  <a:gd name="T10" fmla="*/ 0 w 1146"/>
                  <a:gd name="T11" fmla="*/ 189 h 926"/>
                  <a:gd name="T12" fmla="*/ 0 w 1146"/>
                  <a:gd name="T13" fmla="*/ 847 h 926"/>
                  <a:gd name="T14" fmla="*/ 79 w 1146"/>
                  <a:gd name="T15" fmla="*/ 926 h 926"/>
                  <a:gd name="T16" fmla="*/ 1067 w 1146"/>
                  <a:gd name="T17" fmla="*/ 926 h 926"/>
                  <a:gd name="T18" fmla="*/ 1146 w 1146"/>
                  <a:gd name="T19" fmla="*/ 847 h 926"/>
                  <a:gd name="T20" fmla="*/ 1146 w 1146"/>
                  <a:gd name="T21" fmla="*/ 79 h 926"/>
                  <a:gd name="T22" fmla="*/ 1067 w 1146"/>
                  <a:gd name="T23" fmla="*/ 0 h 9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46" h="926">
                    <a:moveTo>
                      <a:pt x="1067" y="0"/>
                    </a:moveTo>
                    <a:cubicBezTo>
                      <a:pt x="79" y="0"/>
                      <a:pt x="79" y="0"/>
                      <a:pt x="79" y="0"/>
                    </a:cubicBezTo>
                    <a:cubicBezTo>
                      <a:pt x="68" y="0"/>
                      <a:pt x="58" y="2"/>
                      <a:pt x="49" y="6"/>
                    </a:cubicBezTo>
                    <a:cubicBezTo>
                      <a:pt x="20" y="18"/>
                      <a:pt x="0" y="46"/>
                      <a:pt x="0" y="79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188"/>
                      <a:pt x="0" y="189"/>
                      <a:pt x="0" y="189"/>
                    </a:cubicBezTo>
                    <a:cubicBezTo>
                      <a:pt x="0" y="847"/>
                      <a:pt x="0" y="847"/>
                      <a:pt x="0" y="847"/>
                    </a:cubicBezTo>
                    <a:cubicBezTo>
                      <a:pt x="0" y="891"/>
                      <a:pt x="36" y="926"/>
                      <a:pt x="79" y="926"/>
                    </a:cubicBezTo>
                    <a:cubicBezTo>
                      <a:pt x="1067" y="926"/>
                      <a:pt x="1067" y="926"/>
                      <a:pt x="1067" y="926"/>
                    </a:cubicBezTo>
                    <a:cubicBezTo>
                      <a:pt x="1110" y="926"/>
                      <a:pt x="1146" y="891"/>
                      <a:pt x="1146" y="847"/>
                    </a:cubicBezTo>
                    <a:cubicBezTo>
                      <a:pt x="1146" y="79"/>
                      <a:pt x="1146" y="79"/>
                      <a:pt x="1146" y="79"/>
                    </a:cubicBezTo>
                    <a:cubicBezTo>
                      <a:pt x="1146" y="36"/>
                      <a:pt x="1110" y="0"/>
                      <a:pt x="1067" y="0"/>
                    </a:cubicBezTo>
                    <a:close/>
                  </a:path>
                </a:pathLst>
              </a:custGeom>
              <a:grp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" name="Freeform 7">
                <a:extLst>
                  <a:ext uri="{FF2B5EF4-FFF2-40B4-BE49-F238E27FC236}">
                    <a16:creationId xmlns:a16="http://schemas.microsoft.com/office/drawing/2014/main" id="{50260472-0ADB-4377-8928-5EDDBB88E2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7300" y="630238"/>
                <a:ext cx="22225" cy="22225"/>
              </a:xfrm>
              <a:custGeom>
                <a:avLst/>
                <a:gdLst>
                  <a:gd name="T0" fmla="*/ 28 w 29"/>
                  <a:gd name="T1" fmla="*/ 10 h 30"/>
                  <a:gd name="T2" fmla="*/ 27 w 29"/>
                  <a:gd name="T3" fmla="*/ 7 h 30"/>
                  <a:gd name="T4" fmla="*/ 25 w 29"/>
                  <a:gd name="T5" fmla="*/ 5 h 30"/>
                  <a:gd name="T6" fmla="*/ 23 w 29"/>
                  <a:gd name="T7" fmla="*/ 3 h 30"/>
                  <a:gd name="T8" fmla="*/ 20 w 29"/>
                  <a:gd name="T9" fmla="*/ 2 h 30"/>
                  <a:gd name="T10" fmla="*/ 18 w 29"/>
                  <a:gd name="T11" fmla="*/ 1 h 30"/>
                  <a:gd name="T12" fmla="*/ 4 w 29"/>
                  <a:gd name="T13" fmla="*/ 5 h 30"/>
                  <a:gd name="T14" fmla="*/ 0 w 29"/>
                  <a:gd name="T15" fmla="*/ 16 h 30"/>
                  <a:gd name="T16" fmla="*/ 4 w 29"/>
                  <a:gd name="T17" fmla="*/ 26 h 30"/>
                  <a:gd name="T18" fmla="*/ 15 w 29"/>
                  <a:gd name="T19" fmla="*/ 30 h 30"/>
                  <a:gd name="T20" fmla="*/ 25 w 29"/>
                  <a:gd name="T21" fmla="*/ 26 h 30"/>
                  <a:gd name="T22" fmla="*/ 29 w 29"/>
                  <a:gd name="T23" fmla="*/ 16 h 30"/>
                  <a:gd name="T24" fmla="*/ 29 w 29"/>
                  <a:gd name="T25" fmla="*/ 13 h 30"/>
                  <a:gd name="T26" fmla="*/ 28 w 29"/>
                  <a:gd name="T27" fmla="*/ 1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9" h="30">
                    <a:moveTo>
                      <a:pt x="28" y="10"/>
                    </a:moveTo>
                    <a:cubicBezTo>
                      <a:pt x="28" y="9"/>
                      <a:pt x="27" y="8"/>
                      <a:pt x="27" y="7"/>
                    </a:cubicBezTo>
                    <a:cubicBezTo>
                      <a:pt x="26" y="7"/>
                      <a:pt x="26" y="6"/>
                      <a:pt x="25" y="5"/>
                    </a:cubicBezTo>
                    <a:cubicBezTo>
                      <a:pt x="24" y="4"/>
                      <a:pt x="24" y="4"/>
                      <a:pt x="23" y="3"/>
                    </a:cubicBezTo>
                    <a:cubicBezTo>
                      <a:pt x="22" y="3"/>
                      <a:pt x="21" y="2"/>
                      <a:pt x="20" y="2"/>
                    </a:cubicBezTo>
                    <a:cubicBezTo>
                      <a:pt x="19" y="2"/>
                      <a:pt x="18" y="1"/>
                      <a:pt x="18" y="1"/>
                    </a:cubicBezTo>
                    <a:cubicBezTo>
                      <a:pt x="13" y="0"/>
                      <a:pt x="8" y="2"/>
                      <a:pt x="4" y="5"/>
                    </a:cubicBezTo>
                    <a:cubicBezTo>
                      <a:pt x="2" y="8"/>
                      <a:pt x="0" y="12"/>
                      <a:pt x="0" y="16"/>
                    </a:cubicBezTo>
                    <a:cubicBezTo>
                      <a:pt x="0" y="20"/>
                      <a:pt x="2" y="23"/>
                      <a:pt x="4" y="26"/>
                    </a:cubicBezTo>
                    <a:cubicBezTo>
                      <a:pt x="7" y="29"/>
                      <a:pt x="11" y="30"/>
                      <a:pt x="15" y="30"/>
                    </a:cubicBezTo>
                    <a:cubicBezTo>
                      <a:pt x="19" y="30"/>
                      <a:pt x="22" y="29"/>
                      <a:pt x="25" y="26"/>
                    </a:cubicBezTo>
                    <a:cubicBezTo>
                      <a:pt x="28" y="23"/>
                      <a:pt x="29" y="20"/>
                      <a:pt x="29" y="16"/>
                    </a:cubicBezTo>
                    <a:cubicBezTo>
                      <a:pt x="29" y="15"/>
                      <a:pt x="29" y="14"/>
                      <a:pt x="29" y="13"/>
                    </a:cubicBezTo>
                    <a:cubicBezTo>
                      <a:pt x="29" y="12"/>
                      <a:pt x="29" y="11"/>
                      <a:pt x="28" y="10"/>
                    </a:cubicBezTo>
                    <a:close/>
                  </a:path>
                </a:pathLst>
              </a:custGeom>
              <a:grp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" name="Freeform 8">
                <a:extLst>
                  <a:ext uri="{FF2B5EF4-FFF2-40B4-BE49-F238E27FC236}">
                    <a16:creationId xmlns:a16="http://schemas.microsoft.com/office/drawing/2014/main" id="{28005345-1247-6688-E5CF-02046591E4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2075" y="630238"/>
                <a:ext cx="22225" cy="22225"/>
              </a:xfrm>
              <a:custGeom>
                <a:avLst/>
                <a:gdLst>
                  <a:gd name="T0" fmla="*/ 28 w 29"/>
                  <a:gd name="T1" fmla="*/ 10 h 30"/>
                  <a:gd name="T2" fmla="*/ 27 w 29"/>
                  <a:gd name="T3" fmla="*/ 7 h 30"/>
                  <a:gd name="T4" fmla="*/ 25 w 29"/>
                  <a:gd name="T5" fmla="*/ 5 h 30"/>
                  <a:gd name="T6" fmla="*/ 11 w 29"/>
                  <a:gd name="T7" fmla="*/ 1 h 30"/>
                  <a:gd name="T8" fmla="*/ 9 w 29"/>
                  <a:gd name="T9" fmla="*/ 2 h 30"/>
                  <a:gd name="T10" fmla="*/ 6 w 29"/>
                  <a:gd name="T11" fmla="*/ 3 h 30"/>
                  <a:gd name="T12" fmla="*/ 4 w 29"/>
                  <a:gd name="T13" fmla="*/ 5 h 30"/>
                  <a:gd name="T14" fmla="*/ 0 w 29"/>
                  <a:gd name="T15" fmla="*/ 16 h 30"/>
                  <a:gd name="T16" fmla="*/ 0 w 29"/>
                  <a:gd name="T17" fmla="*/ 18 h 30"/>
                  <a:gd name="T18" fmla="*/ 1 w 29"/>
                  <a:gd name="T19" fmla="*/ 21 h 30"/>
                  <a:gd name="T20" fmla="*/ 2 w 29"/>
                  <a:gd name="T21" fmla="*/ 24 h 30"/>
                  <a:gd name="T22" fmla="*/ 4 w 29"/>
                  <a:gd name="T23" fmla="*/ 26 h 30"/>
                  <a:gd name="T24" fmla="*/ 6 w 29"/>
                  <a:gd name="T25" fmla="*/ 28 h 30"/>
                  <a:gd name="T26" fmla="*/ 9 w 29"/>
                  <a:gd name="T27" fmla="*/ 29 h 30"/>
                  <a:gd name="T28" fmla="*/ 11 w 29"/>
                  <a:gd name="T29" fmla="*/ 30 h 30"/>
                  <a:gd name="T30" fmla="*/ 14 w 29"/>
                  <a:gd name="T31" fmla="*/ 30 h 30"/>
                  <a:gd name="T32" fmla="*/ 25 w 29"/>
                  <a:gd name="T33" fmla="*/ 26 h 30"/>
                  <a:gd name="T34" fmla="*/ 27 w 29"/>
                  <a:gd name="T35" fmla="*/ 24 h 30"/>
                  <a:gd name="T36" fmla="*/ 28 w 29"/>
                  <a:gd name="T37" fmla="*/ 21 h 30"/>
                  <a:gd name="T38" fmla="*/ 29 w 29"/>
                  <a:gd name="T39" fmla="*/ 18 h 30"/>
                  <a:gd name="T40" fmla="*/ 29 w 29"/>
                  <a:gd name="T41" fmla="*/ 16 h 30"/>
                  <a:gd name="T42" fmla="*/ 29 w 29"/>
                  <a:gd name="T43" fmla="*/ 13 h 30"/>
                  <a:gd name="T44" fmla="*/ 28 w 29"/>
                  <a:gd name="T45" fmla="*/ 1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9" h="30">
                    <a:moveTo>
                      <a:pt x="28" y="10"/>
                    </a:moveTo>
                    <a:cubicBezTo>
                      <a:pt x="28" y="9"/>
                      <a:pt x="27" y="8"/>
                      <a:pt x="27" y="7"/>
                    </a:cubicBezTo>
                    <a:cubicBezTo>
                      <a:pt x="26" y="7"/>
                      <a:pt x="25" y="6"/>
                      <a:pt x="25" y="5"/>
                    </a:cubicBezTo>
                    <a:cubicBezTo>
                      <a:pt x="21" y="2"/>
                      <a:pt x="16" y="0"/>
                      <a:pt x="11" y="1"/>
                    </a:cubicBezTo>
                    <a:cubicBezTo>
                      <a:pt x="11" y="1"/>
                      <a:pt x="10" y="2"/>
                      <a:pt x="9" y="2"/>
                    </a:cubicBezTo>
                    <a:cubicBezTo>
                      <a:pt x="8" y="2"/>
                      <a:pt x="7" y="3"/>
                      <a:pt x="6" y="3"/>
                    </a:cubicBezTo>
                    <a:cubicBezTo>
                      <a:pt x="5" y="4"/>
                      <a:pt x="5" y="4"/>
                      <a:pt x="4" y="5"/>
                    </a:cubicBezTo>
                    <a:cubicBezTo>
                      <a:pt x="1" y="8"/>
                      <a:pt x="0" y="12"/>
                      <a:pt x="0" y="16"/>
                    </a:cubicBezTo>
                    <a:cubicBezTo>
                      <a:pt x="0" y="17"/>
                      <a:pt x="0" y="18"/>
                      <a:pt x="0" y="18"/>
                    </a:cubicBezTo>
                    <a:cubicBezTo>
                      <a:pt x="0" y="20"/>
                      <a:pt x="0" y="20"/>
                      <a:pt x="1" y="21"/>
                    </a:cubicBezTo>
                    <a:cubicBezTo>
                      <a:pt x="1" y="22"/>
                      <a:pt x="2" y="23"/>
                      <a:pt x="2" y="24"/>
                    </a:cubicBezTo>
                    <a:cubicBezTo>
                      <a:pt x="3" y="25"/>
                      <a:pt x="3" y="25"/>
                      <a:pt x="4" y="26"/>
                    </a:cubicBezTo>
                    <a:cubicBezTo>
                      <a:pt x="5" y="27"/>
                      <a:pt x="5" y="27"/>
                      <a:pt x="6" y="28"/>
                    </a:cubicBezTo>
                    <a:cubicBezTo>
                      <a:pt x="7" y="29"/>
                      <a:pt x="8" y="29"/>
                      <a:pt x="9" y="29"/>
                    </a:cubicBezTo>
                    <a:cubicBezTo>
                      <a:pt x="10" y="30"/>
                      <a:pt x="11" y="30"/>
                      <a:pt x="11" y="30"/>
                    </a:cubicBezTo>
                    <a:cubicBezTo>
                      <a:pt x="12" y="30"/>
                      <a:pt x="13" y="30"/>
                      <a:pt x="14" y="30"/>
                    </a:cubicBezTo>
                    <a:cubicBezTo>
                      <a:pt x="18" y="30"/>
                      <a:pt x="22" y="29"/>
                      <a:pt x="25" y="26"/>
                    </a:cubicBezTo>
                    <a:cubicBezTo>
                      <a:pt x="25" y="25"/>
                      <a:pt x="26" y="25"/>
                      <a:pt x="27" y="24"/>
                    </a:cubicBezTo>
                    <a:cubicBezTo>
                      <a:pt x="27" y="23"/>
                      <a:pt x="28" y="22"/>
                      <a:pt x="28" y="21"/>
                    </a:cubicBezTo>
                    <a:cubicBezTo>
                      <a:pt x="28" y="20"/>
                      <a:pt x="29" y="19"/>
                      <a:pt x="29" y="18"/>
                    </a:cubicBezTo>
                    <a:cubicBezTo>
                      <a:pt x="29" y="18"/>
                      <a:pt x="29" y="17"/>
                      <a:pt x="29" y="16"/>
                    </a:cubicBezTo>
                    <a:cubicBezTo>
                      <a:pt x="29" y="15"/>
                      <a:pt x="29" y="14"/>
                      <a:pt x="29" y="13"/>
                    </a:cubicBezTo>
                    <a:cubicBezTo>
                      <a:pt x="29" y="12"/>
                      <a:pt x="28" y="11"/>
                      <a:pt x="28" y="10"/>
                    </a:cubicBezTo>
                    <a:close/>
                  </a:path>
                </a:pathLst>
              </a:custGeom>
              <a:grp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" name="Freeform 9">
                <a:extLst>
                  <a:ext uri="{FF2B5EF4-FFF2-40B4-BE49-F238E27FC236}">
                    <a16:creationId xmlns:a16="http://schemas.microsoft.com/office/drawing/2014/main" id="{597C604E-398C-F668-7680-C5B56E0480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9688" y="630238"/>
                <a:ext cx="22225" cy="22225"/>
              </a:xfrm>
              <a:custGeom>
                <a:avLst/>
                <a:gdLst>
                  <a:gd name="T0" fmla="*/ 23 w 29"/>
                  <a:gd name="T1" fmla="*/ 2 h 29"/>
                  <a:gd name="T2" fmla="*/ 20 w 29"/>
                  <a:gd name="T3" fmla="*/ 1 h 29"/>
                  <a:gd name="T4" fmla="*/ 17 w 29"/>
                  <a:gd name="T5" fmla="*/ 0 h 29"/>
                  <a:gd name="T6" fmla="*/ 12 w 29"/>
                  <a:gd name="T7" fmla="*/ 0 h 29"/>
                  <a:gd name="T8" fmla="*/ 9 w 29"/>
                  <a:gd name="T9" fmla="*/ 1 h 29"/>
                  <a:gd name="T10" fmla="*/ 6 w 29"/>
                  <a:gd name="T11" fmla="*/ 2 h 29"/>
                  <a:gd name="T12" fmla="*/ 4 w 29"/>
                  <a:gd name="T13" fmla="*/ 4 h 29"/>
                  <a:gd name="T14" fmla="*/ 0 w 29"/>
                  <a:gd name="T15" fmla="*/ 15 h 29"/>
                  <a:gd name="T16" fmla="*/ 4 w 29"/>
                  <a:gd name="T17" fmla="*/ 25 h 29"/>
                  <a:gd name="T18" fmla="*/ 15 w 29"/>
                  <a:gd name="T19" fmla="*/ 29 h 29"/>
                  <a:gd name="T20" fmla="*/ 17 w 29"/>
                  <a:gd name="T21" fmla="*/ 29 h 29"/>
                  <a:gd name="T22" fmla="*/ 20 w 29"/>
                  <a:gd name="T23" fmla="*/ 28 h 29"/>
                  <a:gd name="T24" fmla="*/ 23 w 29"/>
                  <a:gd name="T25" fmla="*/ 27 h 29"/>
                  <a:gd name="T26" fmla="*/ 25 w 29"/>
                  <a:gd name="T27" fmla="*/ 25 h 29"/>
                  <a:gd name="T28" fmla="*/ 27 w 29"/>
                  <a:gd name="T29" fmla="*/ 23 h 29"/>
                  <a:gd name="T30" fmla="*/ 28 w 29"/>
                  <a:gd name="T31" fmla="*/ 20 h 29"/>
                  <a:gd name="T32" fmla="*/ 29 w 29"/>
                  <a:gd name="T33" fmla="*/ 18 h 29"/>
                  <a:gd name="T34" fmla="*/ 29 w 29"/>
                  <a:gd name="T35" fmla="*/ 15 h 29"/>
                  <a:gd name="T36" fmla="*/ 25 w 29"/>
                  <a:gd name="T37" fmla="*/ 4 h 29"/>
                  <a:gd name="T38" fmla="*/ 23 w 29"/>
                  <a:gd name="T39" fmla="*/ 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9" h="29">
                    <a:moveTo>
                      <a:pt x="23" y="2"/>
                    </a:moveTo>
                    <a:cubicBezTo>
                      <a:pt x="22" y="2"/>
                      <a:pt x="21" y="1"/>
                      <a:pt x="20" y="1"/>
                    </a:cubicBezTo>
                    <a:cubicBezTo>
                      <a:pt x="19" y="1"/>
                      <a:pt x="18" y="0"/>
                      <a:pt x="17" y="0"/>
                    </a:cubicBezTo>
                    <a:cubicBezTo>
                      <a:pt x="15" y="0"/>
                      <a:pt x="14" y="0"/>
                      <a:pt x="12" y="0"/>
                    </a:cubicBezTo>
                    <a:cubicBezTo>
                      <a:pt x="11" y="0"/>
                      <a:pt x="10" y="1"/>
                      <a:pt x="9" y="1"/>
                    </a:cubicBezTo>
                    <a:cubicBezTo>
                      <a:pt x="8" y="1"/>
                      <a:pt x="7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1" y="7"/>
                      <a:pt x="0" y="11"/>
                      <a:pt x="0" y="15"/>
                    </a:cubicBezTo>
                    <a:cubicBezTo>
                      <a:pt x="0" y="19"/>
                      <a:pt x="1" y="22"/>
                      <a:pt x="4" y="25"/>
                    </a:cubicBezTo>
                    <a:cubicBezTo>
                      <a:pt x="7" y="28"/>
                      <a:pt x="11" y="29"/>
                      <a:pt x="15" y="29"/>
                    </a:cubicBezTo>
                    <a:cubicBezTo>
                      <a:pt x="15" y="29"/>
                      <a:pt x="16" y="29"/>
                      <a:pt x="17" y="29"/>
                    </a:cubicBezTo>
                    <a:cubicBezTo>
                      <a:pt x="18" y="29"/>
                      <a:pt x="19" y="29"/>
                      <a:pt x="20" y="28"/>
                    </a:cubicBezTo>
                    <a:cubicBezTo>
                      <a:pt x="21" y="28"/>
                      <a:pt x="22" y="28"/>
                      <a:pt x="23" y="27"/>
                    </a:cubicBezTo>
                    <a:cubicBezTo>
                      <a:pt x="24" y="26"/>
                      <a:pt x="24" y="26"/>
                      <a:pt x="25" y="25"/>
                    </a:cubicBezTo>
                    <a:cubicBezTo>
                      <a:pt x="26" y="24"/>
                      <a:pt x="26" y="24"/>
                      <a:pt x="27" y="23"/>
                    </a:cubicBezTo>
                    <a:cubicBezTo>
                      <a:pt x="27" y="22"/>
                      <a:pt x="28" y="21"/>
                      <a:pt x="28" y="20"/>
                    </a:cubicBezTo>
                    <a:cubicBezTo>
                      <a:pt x="29" y="19"/>
                      <a:pt x="29" y="19"/>
                      <a:pt x="29" y="18"/>
                    </a:cubicBezTo>
                    <a:cubicBezTo>
                      <a:pt x="29" y="17"/>
                      <a:pt x="29" y="16"/>
                      <a:pt x="29" y="15"/>
                    </a:cubicBezTo>
                    <a:cubicBezTo>
                      <a:pt x="29" y="11"/>
                      <a:pt x="28" y="7"/>
                      <a:pt x="25" y="4"/>
                    </a:cubicBezTo>
                    <a:cubicBezTo>
                      <a:pt x="24" y="3"/>
                      <a:pt x="24" y="3"/>
                      <a:pt x="23" y="2"/>
                    </a:cubicBezTo>
                    <a:close/>
                  </a:path>
                </a:pathLst>
              </a:custGeom>
              <a:grp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" name="Freeform 10">
                <a:extLst>
                  <a:ext uri="{FF2B5EF4-FFF2-40B4-BE49-F238E27FC236}">
                    <a16:creationId xmlns:a16="http://schemas.microsoft.com/office/drawing/2014/main" id="{0CB789E5-7595-236C-7217-6C81A69D52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3350" y="933451"/>
                <a:ext cx="168275" cy="166688"/>
              </a:xfrm>
              <a:custGeom>
                <a:avLst/>
                <a:gdLst>
                  <a:gd name="T0" fmla="*/ 122 w 221"/>
                  <a:gd name="T1" fmla="*/ 4 h 219"/>
                  <a:gd name="T2" fmla="*/ 42 w 221"/>
                  <a:gd name="T3" fmla="*/ 27 h 219"/>
                  <a:gd name="T4" fmla="*/ 3 w 221"/>
                  <a:gd name="T5" fmla="*/ 99 h 219"/>
                  <a:gd name="T6" fmla="*/ 26 w 221"/>
                  <a:gd name="T7" fmla="*/ 179 h 219"/>
                  <a:gd name="T8" fmla="*/ 110 w 221"/>
                  <a:gd name="T9" fmla="*/ 219 h 219"/>
                  <a:gd name="T10" fmla="*/ 178 w 221"/>
                  <a:gd name="T11" fmla="*/ 195 h 219"/>
                  <a:gd name="T12" fmla="*/ 218 w 221"/>
                  <a:gd name="T13" fmla="*/ 123 h 219"/>
                  <a:gd name="T14" fmla="*/ 194 w 221"/>
                  <a:gd name="T15" fmla="*/ 43 h 219"/>
                  <a:gd name="T16" fmla="*/ 122 w 221"/>
                  <a:gd name="T17" fmla="*/ 4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1" h="219">
                    <a:moveTo>
                      <a:pt x="122" y="4"/>
                    </a:moveTo>
                    <a:cubicBezTo>
                      <a:pt x="93" y="0"/>
                      <a:pt x="65" y="9"/>
                      <a:pt x="42" y="27"/>
                    </a:cubicBezTo>
                    <a:cubicBezTo>
                      <a:pt x="20" y="45"/>
                      <a:pt x="6" y="71"/>
                      <a:pt x="3" y="99"/>
                    </a:cubicBezTo>
                    <a:cubicBezTo>
                      <a:pt x="0" y="128"/>
                      <a:pt x="8" y="156"/>
                      <a:pt x="26" y="179"/>
                    </a:cubicBezTo>
                    <a:cubicBezTo>
                      <a:pt x="47" y="205"/>
                      <a:pt x="79" y="219"/>
                      <a:pt x="110" y="219"/>
                    </a:cubicBezTo>
                    <a:cubicBezTo>
                      <a:pt x="134" y="219"/>
                      <a:pt x="158" y="211"/>
                      <a:pt x="178" y="195"/>
                    </a:cubicBezTo>
                    <a:cubicBezTo>
                      <a:pt x="201" y="177"/>
                      <a:pt x="215" y="151"/>
                      <a:pt x="218" y="123"/>
                    </a:cubicBezTo>
                    <a:cubicBezTo>
                      <a:pt x="221" y="94"/>
                      <a:pt x="212" y="66"/>
                      <a:pt x="194" y="43"/>
                    </a:cubicBezTo>
                    <a:cubicBezTo>
                      <a:pt x="176" y="21"/>
                      <a:pt x="150" y="7"/>
                      <a:pt x="122" y="4"/>
                    </a:cubicBezTo>
                    <a:close/>
                  </a:path>
                </a:pathLst>
              </a:custGeom>
              <a:grp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" name="Freeform 11">
                <a:extLst>
                  <a:ext uri="{FF2B5EF4-FFF2-40B4-BE49-F238E27FC236}">
                    <a16:creationId xmlns:a16="http://schemas.microsoft.com/office/drawing/2014/main" id="{B6CC13B3-D618-3837-D020-3CE8BBE413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2863" y="841376"/>
                <a:ext cx="349250" cy="350838"/>
              </a:xfrm>
              <a:custGeom>
                <a:avLst/>
                <a:gdLst>
                  <a:gd name="T0" fmla="*/ 422 w 459"/>
                  <a:gd name="T1" fmla="*/ 198 h 460"/>
                  <a:gd name="T2" fmla="*/ 406 w 459"/>
                  <a:gd name="T3" fmla="*/ 197 h 460"/>
                  <a:gd name="T4" fmla="*/ 396 w 459"/>
                  <a:gd name="T5" fmla="*/ 164 h 460"/>
                  <a:gd name="T6" fmla="*/ 409 w 459"/>
                  <a:gd name="T7" fmla="*/ 154 h 460"/>
                  <a:gd name="T8" fmla="*/ 415 w 459"/>
                  <a:gd name="T9" fmla="*/ 97 h 460"/>
                  <a:gd name="T10" fmla="*/ 399 w 459"/>
                  <a:gd name="T11" fmla="*/ 78 h 460"/>
                  <a:gd name="T12" fmla="*/ 342 w 459"/>
                  <a:gd name="T13" fmla="*/ 72 h 460"/>
                  <a:gd name="T14" fmla="*/ 342 w 459"/>
                  <a:gd name="T15" fmla="*/ 72 h 460"/>
                  <a:gd name="T16" fmla="*/ 330 w 459"/>
                  <a:gd name="T17" fmla="*/ 82 h 460"/>
                  <a:gd name="T18" fmla="*/ 300 w 459"/>
                  <a:gd name="T19" fmla="*/ 66 h 460"/>
                  <a:gd name="T20" fmla="*/ 302 w 459"/>
                  <a:gd name="T21" fmla="*/ 50 h 460"/>
                  <a:gd name="T22" fmla="*/ 266 w 459"/>
                  <a:gd name="T23" fmla="*/ 5 h 460"/>
                  <a:gd name="T24" fmla="*/ 241 w 459"/>
                  <a:gd name="T25" fmla="*/ 3 h 460"/>
                  <a:gd name="T26" fmla="*/ 197 w 459"/>
                  <a:gd name="T27" fmla="*/ 38 h 460"/>
                  <a:gd name="T28" fmla="*/ 195 w 459"/>
                  <a:gd name="T29" fmla="*/ 54 h 460"/>
                  <a:gd name="T30" fmla="*/ 163 w 459"/>
                  <a:gd name="T31" fmla="*/ 64 h 460"/>
                  <a:gd name="T32" fmla="*/ 153 w 459"/>
                  <a:gd name="T33" fmla="*/ 51 h 460"/>
                  <a:gd name="T34" fmla="*/ 96 w 459"/>
                  <a:gd name="T35" fmla="*/ 45 h 460"/>
                  <a:gd name="T36" fmla="*/ 76 w 459"/>
                  <a:gd name="T37" fmla="*/ 61 h 460"/>
                  <a:gd name="T38" fmla="*/ 61 w 459"/>
                  <a:gd name="T39" fmla="*/ 88 h 460"/>
                  <a:gd name="T40" fmla="*/ 70 w 459"/>
                  <a:gd name="T41" fmla="*/ 118 h 460"/>
                  <a:gd name="T42" fmla="*/ 80 w 459"/>
                  <a:gd name="T43" fmla="*/ 130 h 460"/>
                  <a:gd name="T44" fmla="*/ 64 w 459"/>
                  <a:gd name="T45" fmla="*/ 160 h 460"/>
                  <a:gd name="T46" fmla="*/ 48 w 459"/>
                  <a:gd name="T47" fmla="*/ 158 h 460"/>
                  <a:gd name="T48" fmla="*/ 18 w 459"/>
                  <a:gd name="T49" fmla="*/ 167 h 460"/>
                  <a:gd name="T50" fmla="*/ 3 w 459"/>
                  <a:gd name="T51" fmla="*/ 194 h 460"/>
                  <a:gd name="T52" fmla="*/ 1 w 459"/>
                  <a:gd name="T53" fmla="*/ 219 h 460"/>
                  <a:gd name="T54" fmla="*/ 9 w 459"/>
                  <a:gd name="T55" fmla="*/ 249 h 460"/>
                  <a:gd name="T56" fmla="*/ 37 w 459"/>
                  <a:gd name="T57" fmla="*/ 264 h 460"/>
                  <a:gd name="T58" fmla="*/ 53 w 459"/>
                  <a:gd name="T59" fmla="*/ 265 h 460"/>
                  <a:gd name="T60" fmla="*/ 62 w 459"/>
                  <a:gd name="T61" fmla="*/ 298 h 460"/>
                  <a:gd name="T62" fmla="*/ 50 w 459"/>
                  <a:gd name="T63" fmla="*/ 308 h 460"/>
                  <a:gd name="T64" fmla="*/ 35 w 459"/>
                  <a:gd name="T65" fmla="*/ 335 h 460"/>
                  <a:gd name="T66" fmla="*/ 43 w 459"/>
                  <a:gd name="T67" fmla="*/ 364 h 460"/>
                  <a:gd name="T68" fmla="*/ 59 w 459"/>
                  <a:gd name="T69" fmla="*/ 384 h 460"/>
                  <a:gd name="T70" fmla="*/ 116 w 459"/>
                  <a:gd name="T71" fmla="*/ 390 h 460"/>
                  <a:gd name="T72" fmla="*/ 129 w 459"/>
                  <a:gd name="T73" fmla="*/ 380 h 460"/>
                  <a:gd name="T74" fmla="*/ 158 w 459"/>
                  <a:gd name="T75" fmla="*/ 396 h 460"/>
                  <a:gd name="T76" fmla="*/ 156 w 459"/>
                  <a:gd name="T77" fmla="*/ 412 h 460"/>
                  <a:gd name="T78" fmla="*/ 192 w 459"/>
                  <a:gd name="T79" fmla="*/ 457 h 460"/>
                  <a:gd name="T80" fmla="*/ 217 w 459"/>
                  <a:gd name="T81" fmla="*/ 459 h 460"/>
                  <a:gd name="T82" fmla="*/ 222 w 459"/>
                  <a:gd name="T83" fmla="*/ 460 h 460"/>
                  <a:gd name="T84" fmla="*/ 262 w 459"/>
                  <a:gd name="T85" fmla="*/ 423 h 460"/>
                  <a:gd name="T86" fmla="*/ 264 w 459"/>
                  <a:gd name="T87" fmla="*/ 408 h 460"/>
                  <a:gd name="T88" fmla="*/ 296 w 459"/>
                  <a:gd name="T89" fmla="*/ 398 h 460"/>
                  <a:gd name="T90" fmla="*/ 306 w 459"/>
                  <a:gd name="T91" fmla="*/ 411 h 460"/>
                  <a:gd name="T92" fmla="*/ 333 w 459"/>
                  <a:gd name="T93" fmla="*/ 425 h 460"/>
                  <a:gd name="T94" fmla="*/ 363 w 459"/>
                  <a:gd name="T95" fmla="*/ 417 h 460"/>
                  <a:gd name="T96" fmla="*/ 382 w 459"/>
                  <a:gd name="T97" fmla="*/ 401 h 460"/>
                  <a:gd name="T98" fmla="*/ 397 w 459"/>
                  <a:gd name="T99" fmla="*/ 374 h 460"/>
                  <a:gd name="T100" fmla="*/ 389 w 459"/>
                  <a:gd name="T101" fmla="*/ 344 h 460"/>
                  <a:gd name="T102" fmla="*/ 379 w 459"/>
                  <a:gd name="T103" fmla="*/ 332 h 460"/>
                  <a:gd name="T104" fmla="*/ 395 w 459"/>
                  <a:gd name="T105" fmla="*/ 302 h 460"/>
                  <a:gd name="T106" fmla="*/ 410 w 459"/>
                  <a:gd name="T107" fmla="*/ 304 h 460"/>
                  <a:gd name="T108" fmla="*/ 455 w 459"/>
                  <a:gd name="T109" fmla="*/ 268 h 460"/>
                  <a:gd name="T110" fmla="*/ 458 w 459"/>
                  <a:gd name="T111" fmla="*/ 243 h 460"/>
                  <a:gd name="T112" fmla="*/ 449 w 459"/>
                  <a:gd name="T113" fmla="*/ 213 h 460"/>
                  <a:gd name="T114" fmla="*/ 422 w 459"/>
                  <a:gd name="T115" fmla="*/ 198 h 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59" h="460">
                    <a:moveTo>
                      <a:pt x="422" y="198"/>
                    </a:moveTo>
                    <a:cubicBezTo>
                      <a:pt x="406" y="197"/>
                      <a:pt x="406" y="197"/>
                      <a:pt x="406" y="197"/>
                    </a:cubicBezTo>
                    <a:cubicBezTo>
                      <a:pt x="404" y="186"/>
                      <a:pt x="401" y="175"/>
                      <a:pt x="396" y="164"/>
                    </a:cubicBezTo>
                    <a:cubicBezTo>
                      <a:pt x="409" y="154"/>
                      <a:pt x="409" y="154"/>
                      <a:pt x="409" y="154"/>
                    </a:cubicBezTo>
                    <a:cubicBezTo>
                      <a:pt x="426" y="140"/>
                      <a:pt x="429" y="115"/>
                      <a:pt x="415" y="97"/>
                    </a:cubicBezTo>
                    <a:cubicBezTo>
                      <a:pt x="399" y="78"/>
                      <a:pt x="399" y="78"/>
                      <a:pt x="399" y="78"/>
                    </a:cubicBezTo>
                    <a:cubicBezTo>
                      <a:pt x="385" y="60"/>
                      <a:pt x="360" y="58"/>
                      <a:pt x="342" y="72"/>
                    </a:cubicBezTo>
                    <a:cubicBezTo>
                      <a:pt x="342" y="72"/>
                      <a:pt x="342" y="72"/>
                      <a:pt x="342" y="72"/>
                    </a:cubicBezTo>
                    <a:cubicBezTo>
                      <a:pt x="330" y="82"/>
                      <a:pt x="330" y="82"/>
                      <a:pt x="330" y="82"/>
                    </a:cubicBezTo>
                    <a:cubicBezTo>
                      <a:pt x="320" y="75"/>
                      <a:pt x="311" y="70"/>
                      <a:pt x="300" y="66"/>
                    </a:cubicBezTo>
                    <a:cubicBezTo>
                      <a:pt x="302" y="50"/>
                      <a:pt x="302" y="50"/>
                      <a:pt x="302" y="50"/>
                    </a:cubicBezTo>
                    <a:cubicBezTo>
                      <a:pt x="304" y="28"/>
                      <a:pt x="288" y="8"/>
                      <a:pt x="266" y="5"/>
                    </a:cubicBezTo>
                    <a:cubicBezTo>
                      <a:pt x="241" y="3"/>
                      <a:pt x="241" y="3"/>
                      <a:pt x="241" y="3"/>
                    </a:cubicBezTo>
                    <a:cubicBezTo>
                      <a:pt x="219" y="0"/>
                      <a:pt x="199" y="16"/>
                      <a:pt x="197" y="38"/>
                    </a:cubicBezTo>
                    <a:cubicBezTo>
                      <a:pt x="195" y="54"/>
                      <a:pt x="195" y="54"/>
                      <a:pt x="195" y="54"/>
                    </a:cubicBezTo>
                    <a:cubicBezTo>
                      <a:pt x="184" y="56"/>
                      <a:pt x="173" y="60"/>
                      <a:pt x="163" y="64"/>
                    </a:cubicBezTo>
                    <a:cubicBezTo>
                      <a:pt x="153" y="51"/>
                      <a:pt x="153" y="51"/>
                      <a:pt x="153" y="51"/>
                    </a:cubicBezTo>
                    <a:cubicBezTo>
                      <a:pt x="139" y="34"/>
                      <a:pt x="113" y="31"/>
                      <a:pt x="96" y="45"/>
                    </a:cubicBezTo>
                    <a:cubicBezTo>
                      <a:pt x="76" y="61"/>
                      <a:pt x="76" y="61"/>
                      <a:pt x="76" y="61"/>
                    </a:cubicBezTo>
                    <a:cubicBezTo>
                      <a:pt x="68" y="68"/>
                      <a:pt x="62" y="77"/>
                      <a:pt x="61" y="88"/>
                    </a:cubicBezTo>
                    <a:cubicBezTo>
                      <a:pt x="60" y="99"/>
                      <a:pt x="63" y="110"/>
                      <a:pt x="70" y="118"/>
                    </a:cubicBezTo>
                    <a:cubicBezTo>
                      <a:pt x="80" y="130"/>
                      <a:pt x="80" y="130"/>
                      <a:pt x="80" y="130"/>
                    </a:cubicBezTo>
                    <a:cubicBezTo>
                      <a:pt x="74" y="140"/>
                      <a:pt x="68" y="150"/>
                      <a:pt x="64" y="160"/>
                    </a:cubicBezTo>
                    <a:cubicBezTo>
                      <a:pt x="48" y="158"/>
                      <a:pt x="48" y="158"/>
                      <a:pt x="48" y="158"/>
                    </a:cubicBezTo>
                    <a:cubicBezTo>
                      <a:pt x="37" y="157"/>
                      <a:pt x="27" y="160"/>
                      <a:pt x="18" y="167"/>
                    </a:cubicBezTo>
                    <a:cubicBezTo>
                      <a:pt x="10" y="174"/>
                      <a:pt x="5" y="183"/>
                      <a:pt x="3" y="194"/>
                    </a:cubicBezTo>
                    <a:cubicBezTo>
                      <a:pt x="1" y="219"/>
                      <a:pt x="1" y="219"/>
                      <a:pt x="1" y="219"/>
                    </a:cubicBezTo>
                    <a:cubicBezTo>
                      <a:pt x="0" y="230"/>
                      <a:pt x="3" y="240"/>
                      <a:pt x="9" y="249"/>
                    </a:cubicBezTo>
                    <a:cubicBezTo>
                      <a:pt x="16" y="257"/>
                      <a:pt x="26" y="262"/>
                      <a:pt x="37" y="264"/>
                    </a:cubicBezTo>
                    <a:cubicBezTo>
                      <a:pt x="53" y="265"/>
                      <a:pt x="53" y="265"/>
                      <a:pt x="53" y="265"/>
                    </a:cubicBezTo>
                    <a:cubicBezTo>
                      <a:pt x="55" y="276"/>
                      <a:pt x="58" y="287"/>
                      <a:pt x="62" y="298"/>
                    </a:cubicBezTo>
                    <a:cubicBezTo>
                      <a:pt x="50" y="308"/>
                      <a:pt x="50" y="308"/>
                      <a:pt x="50" y="308"/>
                    </a:cubicBezTo>
                    <a:cubicBezTo>
                      <a:pt x="41" y="314"/>
                      <a:pt x="36" y="324"/>
                      <a:pt x="35" y="335"/>
                    </a:cubicBezTo>
                    <a:cubicBezTo>
                      <a:pt x="34" y="346"/>
                      <a:pt x="37" y="356"/>
                      <a:pt x="43" y="364"/>
                    </a:cubicBezTo>
                    <a:cubicBezTo>
                      <a:pt x="59" y="384"/>
                      <a:pt x="59" y="384"/>
                      <a:pt x="59" y="384"/>
                    </a:cubicBezTo>
                    <a:cubicBezTo>
                      <a:pt x="73" y="401"/>
                      <a:pt x="99" y="404"/>
                      <a:pt x="116" y="390"/>
                    </a:cubicBezTo>
                    <a:cubicBezTo>
                      <a:pt x="129" y="380"/>
                      <a:pt x="129" y="380"/>
                      <a:pt x="129" y="380"/>
                    </a:cubicBezTo>
                    <a:cubicBezTo>
                      <a:pt x="138" y="387"/>
                      <a:pt x="148" y="392"/>
                      <a:pt x="158" y="396"/>
                    </a:cubicBezTo>
                    <a:cubicBezTo>
                      <a:pt x="156" y="412"/>
                      <a:pt x="156" y="412"/>
                      <a:pt x="156" y="412"/>
                    </a:cubicBezTo>
                    <a:cubicBezTo>
                      <a:pt x="154" y="434"/>
                      <a:pt x="170" y="454"/>
                      <a:pt x="192" y="457"/>
                    </a:cubicBezTo>
                    <a:cubicBezTo>
                      <a:pt x="217" y="459"/>
                      <a:pt x="217" y="459"/>
                      <a:pt x="217" y="459"/>
                    </a:cubicBezTo>
                    <a:cubicBezTo>
                      <a:pt x="219" y="460"/>
                      <a:pt x="220" y="460"/>
                      <a:pt x="222" y="460"/>
                    </a:cubicBezTo>
                    <a:cubicBezTo>
                      <a:pt x="242" y="460"/>
                      <a:pt x="260" y="444"/>
                      <a:pt x="262" y="423"/>
                    </a:cubicBezTo>
                    <a:cubicBezTo>
                      <a:pt x="264" y="408"/>
                      <a:pt x="264" y="408"/>
                      <a:pt x="264" y="408"/>
                    </a:cubicBezTo>
                    <a:cubicBezTo>
                      <a:pt x="275" y="406"/>
                      <a:pt x="285" y="402"/>
                      <a:pt x="296" y="398"/>
                    </a:cubicBezTo>
                    <a:cubicBezTo>
                      <a:pt x="306" y="411"/>
                      <a:pt x="306" y="411"/>
                      <a:pt x="306" y="411"/>
                    </a:cubicBezTo>
                    <a:cubicBezTo>
                      <a:pt x="313" y="419"/>
                      <a:pt x="322" y="424"/>
                      <a:pt x="333" y="425"/>
                    </a:cubicBezTo>
                    <a:cubicBezTo>
                      <a:pt x="344" y="427"/>
                      <a:pt x="354" y="423"/>
                      <a:pt x="363" y="417"/>
                    </a:cubicBezTo>
                    <a:cubicBezTo>
                      <a:pt x="382" y="401"/>
                      <a:pt x="382" y="401"/>
                      <a:pt x="382" y="401"/>
                    </a:cubicBezTo>
                    <a:cubicBezTo>
                      <a:pt x="391" y="394"/>
                      <a:pt x="396" y="384"/>
                      <a:pt x="397" y="374"/>
                    </a:cubicBezTo>
                    <a:cubicBezTo>
                      <a:pt x="398" y="363"/>
                      <a:pt x="395" y="352"/>
                      <a:pt x="389" y="344"/>
                    </a:cubicBezTo>
                    <a:cubicBezTo>
                      <a:pt x="379" y="332"/>
                      <a:pt x="379" y="332"/>
                      <a:pt x="379" y="332"/>
                    </a:cubicBezTo>
                    <a:cubicBezTo>
                      <a:pt x="385" y="322"/>
                      <a:pt x="390" y="312"/>
                      <a:pt x="395" y="302"/>
                    </a:cubicBezTo>
                    <a:cubicBezTo>
                      <a:pt x="410" y="304"/>
                      <a:pt x="410" y="304"/>
                      <a:pt x="410" y="304"/>
                    </a:cubicBezTo>
                    <a:cubicBezTo>
                      <a:pt x="433" y="306"/>
                      <a:pt x="453" y="290"/>
                      <a:pt x="455" y="268"/>
                    </a:cubicBezTo>
                    <a:cubicBezTo>
                      <a:pt x="458" y="243"/>
                      <a:pt x="458" y="243"/>
                      <a:pt x="458" y="243"/>
                    </a:cubicBezTo>
                    <a:cubicBezTo>
                      <a:pt x="459" y="232"/>
                      <a:pt x="456" y="221"/>
                      <a:pt x="449" y="213"/>
                    </a:cubicBezTo>
                    <a:cubicBezTo>
                      <a:pt x="442" y="205"/>
                      <a:pt x="432" y="199"/>
                      <a:pt x="422" y="198"/>
                    </a:cubicBezTo>
                    <a:close/>
                  </a:path>
                </a:pathLst>
              </a:custGeom>
              <a:grp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" name="Freeform 12">
                <a:extLst>
                  <a:ext uri="{FF2B5EF4-FFF2-40B4-BE49-F238E27FC236}">
                    <a16:creationId xmlns:a16="http://schemas.microsoft.com/office/drawing/2014/main" id="{A3C93F7A-C1C7-FE68-3E70-AFB0FB1240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2438" y="855663"/>
                <a:ext cx="147638" cy="138113"/>
              </a:xfrm>
              <a:custGeom>
                <a:avLst/>
                <a:gdLst>
                  <a:gd name="T0" fmla="*/ 135 w 195"/>
                  <a:gd name="T1" fmla="*/ 14 h 182"/>
                  <a:gd name="T2" fmla="*/ 67 w 195"/>
                  <a:gd name="T3" fmla="*/ 7 h 182"/>
                  <a:gd name="T4" fmla="*/ 14 w 195"/>
                  <a:gd name="T5" fmla="*/ 50 h 182"/>
                  <a:gd name="T6" fmla="*/ 7 w 195"/>
                  <a:gd name="T7" fmla="*/ 119 h 182"/>
                  <a:gd name="T8" fmla="*/ 51 w 195"/>
                  <a:gd name="T9" fmla="*/ 172 h 182"/>
                  <a:gd name="T10" fmla="*/ 93 w 195"/>
                  <a:gd name="T11" fmla="*/ 182 h 182"/>
                  <a:gd name="T12" fmla="*/ 172 w 195"/>
                  <a:gd name="T13" fmla="*/ 135 h 182"/>
                  <a:gd name="T14" fmla="*/ 135 w 195"/>
                  <a:gd name="T15" fmla="*/ 14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5" h="182">
                    <a:moveTo>
                      <a:pt x="135" y="14"/>
                    </a:moveTo>
                    <a:cubicBezTo>
                      <a:pt x="114" y="2"/>
                      <a:pt x="90" y="0"/>
                      <a:pt x="67" y="7"/>
                    </a:cubicBezTo>
                    <a:cubicBezTo>
                      <a:pt x="44" y="14"/>
                      <a:pt x="25" y="29"/>
                      <a:pt x="14" y="50"/>
                    </a:cubicBezTo>
                    <a:cubicBezTo>
                      <a:pt x="3" y="72"/>
                      <a:pt x="0" y="96"/>
                      <a:pt x="7" y="119"/>
                    </a:cubicBezTo>
                    <a:cubicBezTo>
                      <a:pt x="14" y="142"/>
                      <a:pt x="30" y="160"/>
                      <a:pt x="51" y="172"/>
                    </a:cubicBezTo>
                    <a:cubicBezTo>
                      <a:pt x="64" y="179"/>
                      <a:pt x="79" y="182"/>
                      <a:pt x="93" y="182"/>
                    </a:cubicBezTo>
                    <a:cubicBezTo>
                      <a:pt x="125" y="182"/>
                      <a:pt x="156" y="165"/>
                      <a:pt x="172" y="135"/>
                    </a:cubicBezTo>
                    <a:cubicBezTo>
                      <a:pt x="195" y="91"/>
                      <a:pt x="179" y="37"/>
                      <a:pt x="135" y="14"/>
                    </a:cubicBezTo>
                    <a:close/>
                  </a:path>
                </a:pathLst>
              </a:custGeom>
              <a:grp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" name="Freeform 13">
                <a:extLst>
                  <a:ext uri="{FF2B5EF4-FFF2-40B4-BE49-F238E27FC236}">
                    <a16:creationId xmlns:a16="http://schemas.microsoft.com/office/drawing/2014/main" id="{33A83CCC-0FF7-AFB3-D37C-253FC9839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4650" y="777876"/>
                <a:ext cx="295275" cy="293688"/>
              </a:xfrm>
              <a:custGeom>
                <a:avLst/>
                <a:gdLst>
                  <a:gd name="T0" fmla="*/ 379 w 388"/>
                  <a:gd name="T1" fmla="*/ 129 h 387"/>
                  <a:gd name="T2" fmla="*/ 333 w 388"/>
                  <a:gd name="T3" fmla="*/ 104 h 387"/>
                  <a:gd name="T4" fmla="*/ 322 w 388"/>
                  <a:gd name="T5" fmla="*/ 108 h 387"/>
                  <a:gd name="T6" fmla="*/ 306 w 388"/>
                  <a:gd name="T7" fmla="*/ 88 h 387"/>
                  <a:gd name="T8" fmla="*/ 312 w 388"/>
                  <a:gd name="T9" fmla="*/ 78 h 387"/>
                  <a:gd name="T10" fmla="*/ 314 w 388"/>
                  <a:gd name="T11" fmla="*/ 50 h 387"/>
                  <a:gd name="T12" fmla="*/ 297 w 388"/>
                  <a:gd name="T13" fmla="*/ 29 h 387"/>
                  <a:gd name="T14" fmla="*/ 278 w 388"/>
                  <a:gd name="T15" fmla="*/ 19 h 387"/>
                  <a:gd name="T16" fmla="*/ 228 w 388"/>
                  <a:gd name="T17" fmla="*/ 33 h 387"/>
                  <a:gd name="T18" fmla="*/ 228 w 388"/>
                  <a:gd name="T19" fmla="*/ 33 h 387"/>
                  <a:gd name="T20" fmla="*/ 223 w 388"/>
                  <a:gd name="T21" fmla="*/ 44 h 387"/>
                  <a:gd name="T22" fmla="*/ 198 w 388"/>
                  <a:gd name="T23" fmla="*/ 41 h 387"/>
                  <a:gd name="T24" fmla="*/ 194 w 388"/>
                  <a:gd name="T25" fmla="*/ 30 h 387"/>
                  <a:gd name="T26" fmla="*/ 149 w 388"/>
                  <a:gd name="T27" fmla="*/ 6 h 387"/>
                  <a:gd name="T28" fmla="*/ 128 w 388"/>
                  <a:gd name="T29" fmla="*/ 12 h 387"/>
                  <a:gd name="T30" fmla="*/ 107 w 388"/>
                  <a:gd name="T31" fmla="*/ 30 h 387"/>
                  <a:gd name="T32" fmla="*/ 104 w 388"/>
                  <a:gd name="T33" fmla="*/ 57 h 387"/>
                  <a:gd name="T34" fmla="*/ 107 w 388"/>
                  <a:gd name="T35" fmla="*/ 69 h 387"/>
                  <a:gd name="T36" fmla="*/ 88 w 388"/>
                  <a:gd name="T37" fmla="*/ 85 h 387"/>
                  <a:gd name="T38" fmla="*/ 77 w 388"/>
                  <a:gd name="T39" fmla="*/ 79 h 387"/>
                  <a:gd name="T40" fmla="*/ 50 w 388"/>
                  <a:gd name="T41" fmla="*/ 77 h 387"/>
                  <a:gd name="T42" fmla="*/ 28 w 388"/>
                  <a:gd name="T43" fmla="*/ 94 h 387"/>
                  <a:gd name="T44" fmla="*/ 18 w 388"/>
                  <a:gd name="T45" fmla="*/ 113 h 387"/>
                  <a:gd name="T46" fmla="*/ 33 w 388"/>
                  <a:gd name="T47" fmla="*/ 162 h 387"/>
                  <a:gd name="T48" fmla="*/ 43 w 388"/>
                  <a:gd name="T49" fmla="*/ 168 h 387"/>
                  <a:gd name="T50" fmla="*/ 41 w 388"/>
                  <a:gd name="T51" fmla="*/ 193 h 387"/>
                  <a:gd name="T52" fmla="*/ 30 w 388"/>
                  <a:gd name="T53" fmla="*/ 197 h 387"/>
                  <a:gd name="T54" fmla="*/ 5 w 388"/>
                  <a:gd name="T55" fmla="*/ 242 h 387"/>
                  <a:gd name="T56" fmla="*/ 12 w 388"/>
                  <a:gd name="T57" fmla="*/ 262 h 387"/>
                  <a:gd name="T58" fmla="*/ 29 w 388"/>
                  <a:gd name="T59" fmla="*/ 284 h 387"/>
                  <a:gd name="T60" fmla="*/ 57 w 388"/>
                  <a:gd name="T61" fmla="*/ 287 h 387"/>
                  <a:gd name="T62" fmla="*/ 68 w 388"/>
                  <a:gd name="T63" fmla="*/ 283 h 387"/>
                  <a:gd name="T64" fmla="*/ 84 w 388"/>
                  <a:gd name="T65" fmla="*/ 303 h 387"/>
                  <a:gd name="T66" fmla="*/ 79 w 388"/>
                  <a:gd name="T67" fmla="*/ 313 h 387"/>
                  <a:gd name="T68" fmla="*/ 76 w 388"/>
                  <a:gd name="T69" fmla="*/ 341 h 387"/>
                  <a:gd name="T70" fmla="*/ 94 w 388"/>
                  <a:gd name="T71" fmla="*/ 363 h 387"/>
                  <a:gd name="T72" fmla="*/ 113 w 388"/>
                  <a:gd name="T73" fmla="*/ 373 h 387"/>
                  <a:gd name="T74" fmla="*/ 140 w 388"/>
                  <a:gd name="T75" fmla="*/ 375 h 387"/>
                  <a:gd name="T76" fmla="*/ 162 w 388"/>
                  <a:gd name="T77" fmla="*/ 358 h 387"/>
                  <a:gd name="T78" fmla="*/ 167 w 388"/>
                  <a:gd name="T79" fmla="*/ 347 h 387"/>
                  <a:gd name="T80" fmla="*/ 193 w 388"/>
                  <a:gd name="T81" fmla="*/ 350 h 387"/>
                  <a:gd name="T82" fmla="*/ 196 w 388"/>
                  <a:gd name="T83" fmla="*/ 361 h 387"/>
                  <a:gd name="T84" fmla="*/ 214 w 388"/>
                  <a:gd name="T85" fmla="*/ 383 h 387"/>
                  <a:gd name="T86" fmla="*/ 231 w 388"/>
                  <a:gd name="T87" fmla="*/ 387 h 387"/>
                  <a:gd name="T88" fmla="*/ 242 w 388"/>
                  <a:gd name="T89" fmla="*/ 385 h 387"/>
                  <a:gd name="T90" fmla="*/ 262 w 388"/>
                  <a:gd name="T91" fmla="*/ 379 h 387"/>
                  <a:gd name="T92" fmla="*/ 283 w 388"/>
                  <a:gd name="T93" fmla="*/ 362 h 387"/>
                  <a:gd name="T94" fmla="*/ 286 w 388"/>
                  <a:gd name="T95" fmla="*/ 334 h 387"/>
                  <a:gd name="T96" fmla="*/ 283 w 388"/>
                  <a:gd name="T97" fmla="*/ 322 h 387"/>
                  <a:gd name="T98" fmla="*/ 302 w 388"/>
                  <a:gd name="T99" fmla="*/ 306 h 387"/>
                  <a:gd name="T100" fmla="*/ 313 w 388"/>
                  <a:gd name="T101" fmla="*/ 312 h 387"/>
                  <a:gd name="T102" fmla="*/ 362 w 388"/>
                  <a:gd name="T103" fmla="*/ 297 h 387"/>
                  <a:gd name="T104" fmla="*/ 372 w 388"/>
                  <a:gd name="T105" fmla="*/ 278 h 387"/>
                  <a:gd name="T106" fmla="*/ 357 w 388"/>
                  <a:gd name="T107" fmla="*/ 229 h 387"/>
                  <a:gd name="T108" fmla="*/ 347 w 388"/>
                  <a:gd name="T109" fmla="*/ 223 h 387"/>
                  <a:gd name="T110" fmla="*/ 349 w 388"/>
                  <a:gd name="T111" fmla="*/ 198 h 387"/>
                  <a:gd name="T112" fmla="*/ 361 w 388"/>
                  <a:gd name="T113" fmla="*/ 195 h 387"/>
                  <a:gd name="T114" fmla="*/ 382 w 388"/>
                  <a:gd name="T115" fmla="*/ 177 h 387"/>
                  <a:gd name="T116" fmla="*/ 385 w 388"/>
                  <a:gd name="T117" fmla="*/ 149 h 387"/>
                  <a:gd name="T118" fmla="*/ 379 w 388"/>
                  <a:gd name="T119" fmla="*/ 129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88" h="387">
                    <a:moveTo>
                      <a:pt x="379" y="129"/>
                    </a:moveTo>
                    <a:cubicBezTo>
                      <a:pt x="373" y="110"/>
                      <a:pt x="352" y="99"/>
                      <a:pt x="333" y="104"/>
                    </a:cubicBezTo>
                    <a:cubicBezTo>
                      <a:pt x="322" y="108"/>
                      <a:pt x="322" y="108"/>
                      <a:pt x="322" y="108"/>
                    </a:cubicBezTo>
                    <a:cubicBezTo>
                      <a:pt x="317" y="101"/>
                      <a:pt x="312" y="94"/>
                      <a:pt x="306" y="88"/>
                    </a:cubicBezTo>
                    <a:cubicBezTo>
                      <a:pt x="312" y="78"/>
                      <a:pt x="312" y="78"/>
                      <a:pt x="312" y="78"/>
                    </a:cubicBezTo>
                    <a:cubicBezTo>
                      <a:pt x="316" y="69"/>
                      <a:pt x="317" y="59"/>
                      <a:pt x="314" y="50"/>
                    </a:cubicBezTo>
                    <a:cubicBezTo>
                      <a:pt x="311" y="41"/>
                      <a:pt x="305" y="33"/>
                      <a:pt x="297" y="29"/>
                    </a:cubicBezTo>
                    <a:cubicBezTo>
                      <a:pt x="278" y="19"/>
                      <a:pt x="278" y="19"/>
                      <a:pt x="278" y="19"/>
                    </a:cubicBezTo>
                    <a:cubicBezTo>
                      <a:pt x="260" y="9"/>
                      <a:pt x="238" y="16"/>
                      <a:pt x="228" y="33"/>
                    </a:cubicBezTo>
                    <a:cubicBezTo>
                      <a:pt x="228" y="33"/>
                      <a:pt x="228" y="33"/>
                      <a:pt x="228" y="33"/>
                    </a:cubicBezTo>
                    <a:cubicBezTo>
                      <a:pt x="223" y="44"/>
                      <a:pt x="223" y="44"/>
                      <a:pt x="223" y="44"/>
                    </a:cubicBezTo>
                    <a:cubicBezTo>
                      <a:pt x="215" y="42"/>
                      <a:pt x="206" y="41"/>
                      <a:pt x="198" y="41"/>
                    </a:cubicBezTo>
                    <a:cubicBezTo>
                      <a:pt x="194" y="30"/>
                      <a:pt x="194" y="30"/>
                      <a:pt x="194" y="30"/>
                    </a:cubicBezTo>
                    <a:cubicBezTo>
                      <a:pt x="188" y="11"/>
                      <a:pt x="168" y="0"/>
                      <a:pt x="149" y="6"/>
                    </a:cubicBezTo>
                    <a:cubicBezTo>
                      <a:pt x="128" y="12"/>
                      <a:pt x="128" y="12"/>
                      <a:pt x="128" y="12"/>
                    </a:cubicBezTo>
                    <a:cubicBezTo>
                      <a:pt x="119" y="15"/>
                      <a:pt x="111" y="21"/>
                      <a:pt x="107" y="30"/>
                    </a:cubicBezTo>
                    <a:cubicBezTo>
                      <a:pt x="102" y="38"/>
                      <a:pt x="101" y="48"/>
                      <a:pt x="104" y="57"/>
                    </a:cubicBezTo>
                    <a:cubicBezTo>
                      <a:pt x="107" y="69"/>
                      <a:pt x="107" y="69"/>
                      <a:pt x="107" y="69"/>
                    </a:cubicBezTo>
                    <a:cubicBezTo>
                      <a:pt x="100" y="74"/>
                      <a:pt x="94" y="79"/>
                      <a:pt x="88" y="85"/>
                    </a:cubicBezTo>
                    <a:cubicBezTo>
                      <a:pt x="77" y="79"/>
                      <a:pt x="77" y="79"/>
                      <a:pt x="77" y="79"/>
                    </a:cubicBezTo>
                    <a:cubicBezTo>
                      <a:pt x="69" y="75"/>
                      <a:pt x="59" y="74"/>
                      <a:pt x="50" y="77"/>
                    </a:cubicBezTo>
                    <a:cubicBezTo>
                      <a:pt x="40" y="79"/>
                      <a:pt x="33" y="86"/>
                      <a:pt x="28" y="94"/>
                    </a:cubicBezTo>
                    <a:cubicBezTo>
                      <a:pt x="18" y="113"/>
                      <a:pt x="18" y="113"/>
                      <a:pt x="18" y="113"/>
                    </a:cubicBezTo>
                    <a:cubicBezTo>
                      <a:pt x="9" y="131"/>
                      <a:pt x="15" y="153"/>
                      <a:pt x="33" y="162"/>
                    </a:cubicBezTo>
                    <a:cubicBezTo>
                      <a:pt x="43" y="168"/>
                      <a:pt x="43" y="168"/>
                      <a:pt x="43" y="168"/>
                    </a:cubicBezTo>
                    <a:cubicBezTo>
                      <a:pt x="42" y="176"/>
                      <a:pt x="41" y="185"/>
                      <a:pt x="41" y="193"/>
                    </a:cubicBezTo>
                    <a:cubicBezTo>
                      <a:pt x="30" y="197"/>
                      <a:pt x="30" y="197"/>
                      <a:pt x="30" y="197"/>
                    </a:cubicBezTo>
                    <a:cubicBezTo>
                      <a:pt x="10" y="202"/>
                      <a:pt x="0" y="223"/>
                      <a:pt x="5" y="242"/>
                    </a:cubicBezTo>
                    <a:cubicBezTo>
                      <a:pt x="12" y="262"/>
                      <a:pt x="12" y="262"/>
                      <a:pt x="12" y="262"/>
                    </a:cubicBezTo>
                    <a:cubicBezTo>
                      <a:pt x="14" y="272"/>
                      <a:pt x="21" y="279"/>
                      <a:pt x="29" y="284"/>
                    </a:cubicBezTo>
                    <a:cubicBezTo>
                      <a:pt x="38" y="289"/>
                      <a:pt x="48" y="290"/>
                      <a:pt x="57" y="287"/>
                    </a:cubicBezTo>
                    <a:cubicBezTo>
                      <a:pt x="68" y="283"/>
                      <a:pt x="68" y="283"/>
                      <a:pt x="68" y="283"/>
                    </a:cubicBezTo>
                    <a:cubicBezTo>
                      <a:pt x="73" y="290"/>
                      <a:pt x="78" y="297"/>
                      <a:pt x="84" y="303"/>
                    </a:cubicBezTo>
                    <a:cubicBezTo>
                      <a:pt x="79" y="313"/>
                      <a:pt x="79" y="313"/>
                      <a:pt x="79" y="313"/>
                    </a:cubicBezTo>
                    <a:cubicBezTo>
                      <a:pt x="74" y="322"/>
                      <a:pt x="73" y="332"/>
                      <a:pt x="76" y="341"/>
                    </a:cubicBezTo>
                    <a:cubicBezTo>
                      <a:pt x="79" y="350"/>
                      <a:pt x="85" y="358"/>
                      <a:pt x="94" y="363"/>
                    </a:cubicBezTo>
                    <a:cubicBezTo>
                      <a:pt x="113" y="373"/>
                      <a:pt x="113" y="373"/>
                      <a:pt x="113" y="373"/>
                    </a:cubicBezTo>
                    <a:cubicBezTo>
                      <a:pt x="121" y="377"/>
                      <a:pt x="131" y="378"/>
                      <a:pt x="140" y="375"/>
                    </a:cubicBezTo>
                    <a:cubicBezTo>
                      <a:pt x="150" y="373"/>
                      <a:pt x="157" y="366"/>
                      <a:pt x="162" y="358"/>
                    </a:cubicBezTo>
                    <a:cubicBezTo>
                      <a:pt x="167" y="347"/>
                      <a:pt x="167" y="347"/>
                      <a:pt x="167" y="347"/>
                    </a:cubicBezTo>
                    <a:cubicBezTo>
                      <a:pt x="176" y="349"/>
                      <a:pt x="184" y="350"/>
                      <a:pt x="193" y="350"/>
                    </a:cubicBezTo>
                    <a:cubicBezTo>
                      <a:pt x="196" y="361"/>
                      <a:pt x="196" y="361"/>
                      <a:pt x="196" y="361"/>
                    </a:cubicBezTo>
                    <a:cubicBezTo>
                      <a:pt x="199" y="370"/>
                      <a:pt x="205" y="378"/>
                      <a:pt x="214" y="383"/>
                    </a:cubicBezTo>
                    <a:cubicBezTo>
                      <a:pt x="219" y="386"/>
                      <a:pt x="225" y="387"/>
                      <a:pt x="231" y="387"/>
                    </a:cubicBezTo>
                    <a:cubicBezTo>
                      <a:pt x="234" y="387"/>
                      <a:pt x="238" y="386"/>
                      <a:pt x="242" y="385"/>
                    </a:cubicBezTo>
                    <a:cubicBezTo>
                      <a:pt x="262" y="379"/>
                      <a:pt x="262" y="379"/>
                      <a:pt x="262" y="379"/>
                    </a:cubicBezTo>
                    <a:cubicBezTo>
                      <a:pt x="271" y="376"/>
                      <a:pt x="279" y="370"/>
                      <a:pt x="283" y="362"/>
                    </a:cubicBezTo>
                    <a:cubicBezTo>
                      <a:pt x="288" y="353"/>
                      <a:pt x="289" y="343"/>
                      <a:pt x="286" y="334"/>
                    </a:cubicBezTo>
                    <a:cubicBezTo>
                      <a:pt x="283" y="322"/>
                      <a:pt x="283" y="322"/>
                      <a:pt x="283" y="322"/>
                    </a:cubicBezTo>
                    <a:cubicBezTo>
                      <a:pt x="290" y="318"/>
                      <a:pt x="296" y="312"/>
                      <a:pt x="302" y="306"/>
                    </a:cubicBezTo>
                    <a:cubicBezTo>
                      <a:pt x="313" y="312"/>
                      <a:pt x="313" y="312"/>
                      <a:pt x="313" y="312"/>
                    </a:cubicBezTo>
                    <a:cubicBezTo>
                      <a:pt x="330" y="321"/>
                      <a:pt x="353" y="315"/>
                      <a:pt x="362" y="297"/>
                    </a:cubicBezTo>
                    <a:cubicBezTo>
                      <a:pt x="372" y="278"/>
                      <a:pt x="372" y="278"/>
                      <a:pt x="372" y="278"/>
                    </a:cubicBezTo>
                    <a:cubicBezTo>
                      <a:pt x="382" y="260"/>
                      <a:pt x="375" y="238"/>
                      <a:pt x="357" y="229"/>
                    </a:cubicBezTo>
                    <a:cubicBezTo>
                      <a:pt x="347" y="223"/>
                      <a:pt x="347" y="223"/>
                      <a:pt x="347" y="223"/>
                    </a:cubicBezTo>
                    <a:cubicBezTo>
                      <a:pt x="348" y="215"/>
                      <a:pt x="349" y="207"/>
                      <a:pt x="349" y="198"/>
                    </a:cubicBezTo>
                    <a:cubicBezTo>
                      <a:pt x="361" y="195"/>
                      <a:pt x="361" y="195"/>
                      <a:pt x="361" y="195"/>
                    </a:cubicBezTo>
                    <a:cubicBezTo>
                      <a:pt x="370" y="192"/>
                      <a:pt x="378" y="186"/>
                      <a:pt x="382" y="177"/>
                    </a:cubicBezTo>
                    <a:cubicBezTo>
                      <a:pt x="387" y="168"/>
                      <a:pt x="388" y="158"/>
                      <a:pt x="385" y="149"/>
                    </a:cubicBezTo>
                    <a:lnTo>
                      <a:pt x="379" y="129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" name="Line 14">
                <a:extLst>
                  <a:ext uri="{FF2B5EF4-FFF2-40B4-BE49-F238E27FC236}">
                    <a16:creationId xmlns:a16="http://schemas.microsoft.com/office/drawing/2014/main" id="{7B4E8D1A-F36A-BFEF-04A3-B6CF0C4D32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89038" y="714376"/>
                <a:ext cx="874713" cy="0"/>
              </a:xfrm>
              <a:prstGeom prst="line">
                <a:avLst/>
              </a:prstGeom>
              <a:grp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0C341E6-35C8-1C0F-7D5A-F491B9B5595B}"/>
              </a:ext>
            </a:extLst>
          </p:cNvPr>
          <p:cNvGrpSpPr/>
          <p:nvPr/>
        </p:nvGrpSpPr>
        <p:grpSpPr>
          <a:xfrm>
            <a:off x="9301220" y="3105370"/>
            <a:ext cx="1440000" cy="1440000"/>
            <a:chOff x="906394" y="194400"/>
            <a:chExt cx="1440000" cy="1440000"/>
          </a:xfrm>
          <a:solidFill>
            <a:srgbClr val="374586"/>
          </a:solidFill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63CBEC2D-A8C7-56BB-6FBC-A4FEFECFA026}"/>
                </a:ext>
              </a:extLst>
            </p:cNvPr>
            <p:cNvSpPr/>
            <p:nvPr/>
          </p:nvSpPr>
          <p:spPr>
            <a:xfrm>
              <a:off x="906394" y="194400"/>
              <a:ext cx="1440000" cy="144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dirty="0" err="1"/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BC44AEF3-CD24-38F3-E913-098B0BC9D178}"/>
                </a:ext>
              </a:extLst>
            </p:cNvPr>
            <p:cNvGrpSpPr/>
            <p:nvPr/>
          </p:nvGrpSpPr>
          <p:grpSpPr>
            <a:xfrm>
              <a:off x="1273418" y="563137"/>
              <a:ext cx="705952" cy="702526"/>
              <a:chOff x="2333625" y="1878013"/>
              <a:chExt cx="319088" cy="319087"/>
            </a:xfrm>
            <a:grpFill/>
          </p:grpSpPr>
          <p:sp>
            <p:nvSpPr>
              <p:cNvPr id="51" name="Freeform 75">
                <a:extLst>
                  <a:ext uri="{FF2B5EF4-FFF2-40B4-BE49-F238E27FC236}">
                    <a16:creationId xmlns:a16="http://schemas.microsoft.com/office/drawing/2014/main" id="{F6EEA864-9B61-3C79-16EA-784D4B2E42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3625" y="1878013"/>
                <a:ext cx="319088" cy="130175"/>
              </a:xfrm>
              <a:custGeom>
                <a:avLst/>
                <a:gdLst>
                  <a:gd name="T0" fmla="*/ 201 w 201"/>
                  <a:gd name="T1" fmla="*/ 82 h 82"/>
                  <a:gd name="T2" fmla="*/ 0 w 201"/>
                  <a:gd name="T3" fmla="*/ 82 h 82"/>
                  <a:gd name="T4" fmla="*/ 100 w 201"/>
                  <a:gd name="T5" fmla="*/ 0 h 82"/>
                  <a:gd name="T6" fmla="*/ 201 w 201"/>
                  <a:gd name="T7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1" h="82">
                    <a:moveTo>
                      <a:pt x="201" y="82"/>
                    </a:moveTo>
                    <a:lnTo>
                      <a:pt x="0" y="82"/>
                    </a:lnTo>
                    <a:lnTo>
                      <a:pt x="100" y="0"/>
                    </a:lnTo>
                    <a:lnTo>
                      <a:pt x="201" y="82"/>
                    </a:lnTo>
                    <a:close/>
                  </a:path>
                </a:pathLst>
              </a:custGeom>
              <a:grpFill/>
              <a:ln w="9525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3600"/>
              </a:p>
            </p:txBody>
          </p:sp>
          <p:sp>
            <p:nvSpPr>
              <p:cNvPr id="52" name="Line 76">
                <a:extLst>
                  <a:ext uri="{FF2B5EF4-FFF2-40B4-BE49-F238E27FC236}">
                    <a16:creationId xmlns:a16="http://schemas.microsoft.com/office/drawing/2014/main" id="{FD9E9463-FBA9-5989-9164-6CCC4EEE46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08250" y="2033588"/>
                <a:ext cx="0" cy="104775"/>
              </a:xfrm>
              <a:prstGeom prst="line">
                <a:avLst/>
              </a:prstGeom>
              <a:grpFill/>
              <a:ln w="9525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3600"/>
              </a:p>
            </p:txBody>
          </p:sp>
          <p:sp>
            <p:nvSpPr>
              <p:cNvPr id="53" name="Line 77">
                <a:extLst>
                  <a:ext uri="{FF2B5EF4-FFF2-40B4-BE49-F238E27FC236}">
                    <a16:creationId xmlns:a16="http://schemas.microsoft.com/office/drawing/2014/main" id="{D25FCA25-FE14-9B60-C0F3-3E86EEA61C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78088" y="2033588"/>
                <a:ext cx="0" cy="104775"/>
              </a:xfrm>
              <a:prstGeom prst="line">
                <a:avLst/>
              </a:prstGeom>
              <a:grpFill/>
              <a:ln w="9525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3600"/>
              </a:p>
            </p:txBody>
          </p:sp>
          <p:sp>
            <p:nvSpPr>
              <p:cNvPr id="54" name="Line 78">
                <a:extLst>
                  <a:ext uri="{FF2B5EF4-FFF2-40B4-BE49-F238E27FC236}">
                    <a16:creationId xmlns:a16="http://schemas.microsoft.com/office/drawing/2014/main" id="{98D124BD-B542-FBD3-D0B0-FE47D1D913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14613" y="2033588"/>
                <a:ext cx="0" cy="104775"/>
              </a:xfrm>
              <a:prstGeom prst="line">
                <a:avLst/>
              </a:prstGeom>
              <a:grpFill/>
              <a:ln w="9525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3600"/>
              </a:p>
            </p:txBody>
          </p:sp>
          <p:sp>
            <p:nvSpPr>
              <p:cNvPr id="55" name="Line 79">
                <a:extLst>
                  <a:ext uri="{FF2B5EF4-FFF2-40B4-BE49-F238E27FC236}">
                    <a16:creationId xmlns:a16="http://schemas.microsoft.com/office/drawing/2014/main" id="{EC138BE4-6093-1485-84F0-3E86A6133C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86038" y="2033588"/>
                <a:ext cx="0" cy="104775"/>
              </a:xfrm>
              <a:prstGeom prst="line">
                <a:avLst/>
              </a:prstGeom>
              <a:grpFill/>
              <a:ln w="9525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3600"/>
              </a:p>
            </p:txBody>
          </p:sp>
          <p:sp>
            <p:nvSpPr>
              <p:cNvPr id="56" name="Line 80">
                <a:extLst>
                  <a:ext uri="{FF2B5EF4-FFF2-40B4-BE49-F238E27FC236}">
                    <a16:creationId xmlns:a16="http://schemas.microsoft.com/office/drawing/2014/main" id="{64576997-2FD5-FE09-A584-4750E6E554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0300" y="2033588"/>
                <a:ext cx="0" cy="104775"/>
              </a:xfrm>
              <a:prstGeom prst="line">
                <a:avLst/>
              </a:prstGeom>
              <a:grpFill/>
              <a:ln w="9525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3600"/>
              </a:p>
            </p:txBody>
          </p:sp>
          <p:sp>
            <p:nvSpPr>
              <p:cNvPr id="57" name="Line 81">
                <a:extLst>
                  <a:ext uri="{FF2B5EF4-FFF2-40B4-BE49-F238E27FC236}">
                    <a16:creationId xmlns:a16="http://schemas.microsoft.com/office/drawing/2014/main" id="{2C872D39-5BDF-818D-B231-1AA694B169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70138" y="2033588"/>
                <a:ext cx="0" cy="104775"/>
              </a:xfrm>
              <a:prstGeom prst="line">
                <a:avLst/>
              </a:prstGeom>
              <a:grpFill/>
              <a:ln w="9525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3600"/>
              </a:p>
            </p:txBody>
          </p:sp>
          <p:sp>
            <p:nvSpPr>
              <p:cNvPr id="58" name="Line 82">
                <a:extLst>
                  <a:ext uri="{FF2B5EF4-FFF2-40B4-BE49-F238E27FC236}">
                    <a16:creationId xmlns:a16="http://schemas.microsoft.com/office/drawing/2014/main" id="{96153D5D-ADFA-E327-B8A4-052E7D102D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51088" y="2166938"/>
                <a:ext cx="282575" cy="0"/>
              </a:xfrm>
              <a:prstGeom prst="line">
                <a:avLst/>
              </a:prstGeom>
              <a:grpFill/>
              <a:ln w="9525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3600"/>
              </a:p>
            </p:txBody>
          </p:sp>
          <p:sp>
            <p:nvSpPr>
              <p:cNvPr id="59" name="Line 83">
                <a:extLst>
                  <a:ext uri="{FF2B5EF4-FFF2-40B4-BE49-F238E27FC236}">
                    <a16:creationId xmlns:a16="http://schemas.microsoft.com/office/drawing/2014/main" id="{38396B09-9FE9-4F49-0F76-6E29AC5847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51088" y="2197100"/>
                <a:ext cx="282575" cy="0"/>
              </a:xfrm>
              <a:prstGeom prst="line">
                <a:avLst/>
              </a:prstGeom>
              <a:grpFill/>
              <a:ln w="9525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3600"/>
              </a:p>
            </p:txBody>
          </p:sp>
        </p:grpSp>
      </p:grpSp>
      <p:pic>
        <p:nvPicPr>
          <p:cNvPr id="66" name="Picture 65" descr="A black and green logo&#10;&#10;Description automatically generated">
            <a:extLst>
              <a:ext uri="{FF2B5EF4-FFF2-40B4-BE49-F238E27FC236}">
                <a16:creationId xmlns:a16="http://schemas.microsoft.com/office/drawing/2014/main" id="{1CAE1A76-AEA7-4D2D-4FC1-B3626B779B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063" y="416560"/>
            <a:ext cx="944015" cy="394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Picture 66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7A278B0A-3287-17AF-D3F4-F1E45BC8CE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521" y="385887"/>
            <a:ext cx="1523821" cy="462723"/>
          </a:xfrm>
          <a:prstGeom prst="rect">
            <a:avLst/>
          </a:prstGeom>
        </p:spPr>
      </p:pic>
      <p:pic>
        <p:nvPicPr>
          <p:cNvPr id="68" name="Picture 67" descr="A white rectangular sign with blue and pink text&#10;&#10;Description automatically generated">
            <a:extLst>
              <a:ext uri="{FF2B5EF4-FFF2-40B4-BE49-F238E27FC236}">
                <a16:creationId xmlns:a16="http://schemas.microsoft.com/office/drawing/2014/main" id="{1F582B34-3264-6589-4005-E309B23751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35" y="-163446"/>
            <a:ext cx="1454855" cy="145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1137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616B6-6093-BC33-2986-57629B87D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212" y="2592773"/>
            <a:ext cx="9415117" cy="1325563"/>
          </a:xfrm>
        </p:spPr>
        <p:txBody>
          <a:bodyPr>
            <a:noAutofit/>
          </a:bodyPr>
          <a:lstStyle/>
          <a:p>
            <a:r>
              <a:rPr lang="en-GB" sz="7200" b="1" dirty="0">
                <a:solidFill>
                  <a:schemeClr val="accent1"/>
                </a:solidFill>
              </a:rPr>
              <a:t>What was your BPM vendor evaluation process? </a:t>
            </a:r>
          </a:p>
        </p:txBody>
      </p:sp>
      <p:pic>
        <p:nvPicPr>
          <p:cNvPr id="66" name="Picture 65" descr="A black and green logo&#10;&#10;Description automatically generated">
            <a:extLst>
              <a:ext uri="{FF2B5EF4-FFF2-40B4-BE49-F238E27FC236}">
                <a16:creationId xmlns:a16="http://schemas.microsoft.com/office/drawing/2014/main" id="{1CAE1A76-AEA7-4D2D-4FC1-B3626B779B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063" y="416560"/>
            <a:ext cx="944015" cy="394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Picture 66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7A278B0A-3287-17AF-D3F4-F1E45BC8CE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521" y="385887"/>
            <a:ext cx="1523821" cy="462723"/>
          </a:xfrm>
          <a:prstGeom prst="rect">
            <a:avLst/>
          </a:prstGeom>
        </p:spPr>
      </p:pic>
      <p:pic>
        <p:nvPicPr>
          <p:cNvPr id="68" name="Picture 67" descr="A white rectangular sign with blue and pink text&#10;&#10;Description automatically generated">
            <a:extLst>
              <a:ext uri="{FF2B5EF4-FFF2-40B4-BE49-F238E27FC236}">
                <a16:creationId xmlns:a16="http://schemas.microsoft.com/office/drawing/2014/main" id="{1F582B34-3264-6589-4005-E309B23751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35" y="-163446"/>
            <a:ext cx="1454855" cy="14548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7D1A8C-1487-1C57-9608-3AD187175B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927" b="45816"/>
          <a:stretch/>
        </p:blipFill>
        <p:spPr>
          <a:xfrm>
            <a:off x="0" y="5219700"/>
            <a:ext cx="121920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252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9667095-F876-C94F-639A-71E06AFF4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665" y="1126795"/>
            <a:ext cx="5323715" cy="656119"/>
          </a:xfrm>
        </p:spPr>
        <p:txBody>
          <a:bodyPr anchor="b">
            <a:normAutofit/>
          </a:bodyPr>
          <a:lstStyle/>
          <a:p>
            <a:r>
              <a:rPr lang="en-GB" sz="4000" b="1" dirty="0" err="1">
                <a:solidFill>
                  <a:schemeClr val="accent1"/>
                </a:solidFill>
              </a:rPr>
              <a:t>Dr.</a:t>
            </a:r>
            <a:r>
              <a:rPr lang="en-GB" sz="4000" b="1" dirty="0">
                <a:solidFill>
                  <a:schemeClr val="accent1"/>
                </a:solidFill>
              </a:rPr>
              <a:t> Natalie Petouhoff</a:t>
            </a:r>
            <a:endParaRPr lang="en-GB" sz="40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28D69187-A5F9-E5E9-AEE6-C557B01CF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521" y="385887"/>
            <a:ext cx="1523821" cy="462723"/>
          </a:xfrm>
          <a:prstGeom prst="rect">
            <a:avLst/>
          </a:prstGeom>
        </p:spPr>
      </p:pic>
      <p:pic>
        <p:nvPicPr>
          <p:cNvPr id="9" name="Picture 8" descr="A book cover of an orange and black cover&#10;&#10;Description automatically generated">
            <a:extLst>
              <a:ext uri="{FF2B5EF4-FFF2-40B4-BE49-F238E27FC236}">
                <a16:creationId xmlns:a16="http://schemas.microsoft.com/office/drawing/2014/main" id="{5CED853A-981E-3316-43AF-8EEEFB31E6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842" y="539959"/>
            <a:ext cx="2675808" cy="3964160"/>
          </a:xfrm>
          <a:prstGeom prst="rect">
            <a:avLst/>
          </a:prstGeom>
        </p:spPr>
      </p:pic>
      <p:pic>
        <p:nvPicPr>
          <p:cNvPr id="16" name="Picture 15" descr="A white rectangular sign with blue and pink text&#10;&#10;Description automatically generated">
            <a:extLst>
              <a:ext uri="{FF2B5EF4-FFF2-40B4-BE49-F238E27FC236}">
                <a16:creationId xmlns:a16="http://schemas.microsoft.com/office/drawing/2014/main" id="{3E80D696-3AEC-1E59-BBB2-7AD633532F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35" y="-163446"/>
            <a:ext cx="1454855" cy="14548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013D3B-825A-978F-A40F-F827B0C5593A}"/>
              </a:ext>
            </a:extLst>
          </p:cNvPr>
          <p:cNvSpPr txBox="1"/>
          <p:nvPr/>
        </p:nvSpPr>
        <p:spPr>
          <a:xfrm>
            <a:off x="639192" y="2077375"/>
            <a:ext cx="494486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800" b="1" dirty="0">
                <a:solidFill>
                  <a:srgbClr val="374586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AI, Customer Experience, and Future of Work Expert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800" b="1" dirty="0">
                <a:solidFill>
                  <a:srgbClr val="374586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WSJ Best-Selling Author of Empathy in Action: AI and Customer Service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800" b="1" dirty="0">
                <a:solidFill>
                  <a:srgbClr val="374586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Ph. D. Engineering, UCLA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800" b="1" dirty="0">
                <a:solidFill>
                  <a:srgbClr val="374586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Innovation &amp; Disruptive Strategies, Harvard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8CF762-319F-AC66-1656-ABD20A5755B5}"/>
              </a:ext>
            </a:extLst>
          </p:cNvPr>
          <p:cNvSpPr txBox="1"/>
          <p:nvPr/>
        </p:nvSpPr>
        <p:spPr>
          <a:xfrm>
            <a:off x="9138082" y="5966147"/>
            <a:ext cx="61078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kern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Dr.</a:t>
            </a:r>
            <a:r>
              <a:rPr lang="en-GB" sz="2400" b="1" kern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Natalie Petouhoff</a:t>
            </a:r>
            <a:endParaRPr lang="en-GB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83C04B-78F3-58BD-01B0-203094B24A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0476" y="5963388"/>
            <a:ext cx="553752" cy="553752"/>
          </a:xfrm>
          <a:prstGeom prst="rect">
            <a:avLst/>
          </a:prstGeom>
        </p:spPr>
      </p:pic>
      <p:pic>
        <p:nvPicPr>
          <p:cNvPr id="5" name="Picture Placeholder 59">
            <a:extLst>
              <a:ext uri="{FF2B5EF4-FFF2-40B4-BE49-F238E27FC236}">
                <a16:creationId xmlns:a16="http://schemas.microsoft.com/office/drawing/2014/main" id="{C2E8EFCA-AADA-89F7-365B-A5A76FACCA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0" r="3" b="19752"/>
          <a:stretch/>
        </p:blipFill>
        <p:spPr>
          <a:xfrm>
            <a:off x="6698700" y="1961661"/>
            <a:ext cx="3163224" cy="3163224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75703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387D03F-DA4D-2CEF-D9A8-DF22065777FC}"/>
              </a:ext>
            </a:extLst>
          </p:cNvPr>
          <p:cNvSpPr txBox="1"/>
          <p:nvPr/>
        </p:nvSpPr>
        <p:spPr>
          <a:xfrm>
            <a:off x="5727819" y="2602887"/>
            <a:ext cx="1907931" cy="12157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solidFill>
                  <a:srgbClr val="3745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Internal investigations </a:t>
            </a:r>
            <a:r>
              <a:rPr lang="en-GB" sz="1100" dirty="0">
                <a:solidFill>
                  <a:srgbClr val="3745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and advice from </a:t>
            </a:r>
            <a:r>
              <a:rPr lang="en-GB" sz="1100" b="1" dirty="0">
                <a:solidFill>
                  <a:srgbClr val="3745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Gartner led </a:t>
            </a:r>
            <a:r>
              <a:rPr lang="en-GB" sz="1100" dirty="0">
                <a:solidFill>
                  <a:srgbClr val="3745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to an initial shortlist of </a:t>
            </a:r>
            <a:r>
              <a:rPr lang="en-GB" sz="1100" b="1" dirty="0">
                <a:solidFill>
                  <a:srgbClr val="3745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11</a:t>
            </a:r>
            <a:r>
              <a:rPr lang="en-GB" sz="1100" dirty="0">
                <a:solidFill>
                  <a:srgbClr val="3745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BMP software vendors </a:t>
            </a:r>
          </a:p>
          <a:p>
            <a:pPr algn="ctr"/>
            <a:r>
              <a:rPr lang="en-GB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B77E8C-F75F-30C1-0F5D-08CF0CBE1422}"/>
              </a:ext>
            </a:extLst>
          </p:cNvPr>
          <p:cNvSpPr txBox="1"/>
          <p:nvPr/>
        </p:nvSpPr>
        <p:spPr>
          <a:xfrm>
            <a:off x="8043530" y="2630914"/>
            <a:ext cx="1377066" cy="12157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rgbClr val="3745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Created a Level 1 Council to agree requirements and evaluate vendor offerings 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977D26-01C0-FB2B-6B47-F10F4E201D2C}"/>
              </a:ext>
            </a:extLst>
          </p:cNvPr>
          <p:cNvSpPr txBox="1"/>
          <p:nvPr/>
        </p:nvSpPr>
        <p:spPr>
          <a:xfrm>
            <a:off x="10057927" y="2642111"/>
            <a:ext cx="1325937" cy="1046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rgbClr val="3745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Reducing the list down to 8 and then finally 3 vendors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1A6E91-BF38-C78B-C392-941275E152C2}"/>
              </a:ext>
            </a:extLst>
          </p:cNvPr>
          <p:cNvSpPr txBox="1"/>
          <p:nvPr/>
        </p:nvSpPr>
        <p:spPr>
          <a:xfrm>
            <a:off x="5955801" y="5406752"/>
            <a:ext cx="1325937" cy="1046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rgbClr val="3745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Final stage vendor customer consultations</a:t>
            </a:r>
          </a:p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112F4A23-3ABE-352F-3F14-C965B28F3D52}"/>
              </a:ext>
            </a:extLst>
          </p:cNvPr>
          <p:cNvSpPr/>
          <p:nvPr/>
        </p:nvSpPr>
        <p:spPr>
          <a:xfrm>
            <a:off x="6065536" y="1218346"/>
            <a:ext cx="1106906" cy="1042527"/>
          </a:xfrm>
          <a:prstGeom prst="flowChartConnector">
            <a:avLst/>
          </a:prstGeom>
          <a:solidFill>
            <a:srgbClr val="374586"/>
          </a:solidFill>
          <a:ln w="28575">
            <a:solidFill>
              <a:srgbClr val="37458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EA0EADB5-D5A7-E2F1-C9E6-801B65937F8E}"/>
              </a:ext>
            </a:extLst>
          </p:cNvPr>
          <p:cNvSpPr/>
          <p:nvPr/>
        </p:nvSpPr>
        <p:spPr>
          <a:xfrm>
            <a:off x="8099059" y="1241731"/>
            <a:ext cx="1106906" cy="1042527"/>
          </a:xfrm>
          <a:prstGeom prst="flowChartConnector">
            <a:avLst/>
          </a:prstGeom>
          <a:solidFill>
            <a:srgbClr val="374586"/>
          </a:solidFill>
          <a:ln w="28575">
            <a:solidFill>
              <a:srgbClr val="37458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7E8D5BE4-30C8-FB03-C356-2E6BEB7543EC}"/>
              </a:ext>
            </a:extLst>
          </p:cNvPr>
          <p:cNvSpPr/>
          <p:nvPr/>
        </p:nvSpPr>
        <p:spPr>
          <a:xfrm>
            <a:off x="10167443" y="1226629"/>
            <a:ext cx="1106906" cy="1042527"/>
          </a:xfrm>
          <a:prstGeom prst="flowChartConnector">
            <a:avLst/>
          </a:prstGeom>
          <a:solidFill>
            <a:srgbClr val="374586"/>
          </a:solidFill>
          <a:ln w="28575">
            <a:solidFill>
              <a:srgbClr val="37458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0" name="Flowchart: Merge 19">
            <a:extLst>
              <a:ext uri="{FF2B5EF4-FFF2-40B4-BE49-F238E27FC236}">
                <a16:creationId xmlns:a16="http://schemas.microsoft.com/office/drawing/2014/main" id="{2BE5C6A8-488F-2197-E357-4848FD2B5939}"/>
              </a:ext>
            </a:extLst>
          </p:cNvPr>
          <p:cNvSpPr/>
          <p:nvPr/>
        </p:nvSpPr>
        <p:spPr>
          <a:xfrm>
            <a:off x="6526174" y="2251053"/>
            <a:ext cx="185630" cy="226881"/>
          </a:xfrm>
          <a:prstGeom prst="flowChartMerge">
            <a:avLst/>
          </a:prstGeom>
          <a:solidFill>
            <a:srgbClr val="374586"/>
          </a:solidFill>
          <a:ln>
            <a:solidFill>
              <a:srgbClr val="37458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1" name="Flowchart: Merge 20">
            <a:extLst>
              <a:ext uri="{FF2B5EF4-FFF2-40B4-BE49-F238E27FC236}">
                <a16:creationId xmlns:a16="http://schemas.microsoft.com/office/drawing/2014/main" id="{5BDAE4FC-91C5-436F-07E4-0C0E5495DED9}"/>
              </a:ext>
            </a:extLst>
          </p:cNvPr>
          <p:cNvSpPr/>
          <p:nvPr/>
        </p:nvSpPr>
        <p:spPr>
          <a:xfrm>
            <a:off x="8553334" y="2267700"/>
            <a:ext cx="185630" cy="226881"/>
          </a:xfrm>
          <a:prstGeom prst="flowChartMerge">
            <a:avLst/>
          </a:prstGeom>
          <a:solidFill>
            <a:srgbClr val="374586"/>
          </a:solidFill>
          <a:ln>
            <a:solidFill>
              <a:srgbClr val="37458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2" name="Flowchart: Merge 21">
            <a:extLst>
              <a:ext uri="{FF2B5EF4-FFF2-40B4-BE49-F238E27FC236}">
                <a16:creationId xmlns:a16="http://schemas.microsoft.com/office/drawing/2014/main" id="{666342FC-A84D-5057-EBF5-72362236BC10}"/>
              </a:ext>
            </a:extLst>
          </p:cNvPr>
          <p:cNvSpPr/>
          <p:nvPr/>
        </p:nvSpPr>
        <p:spPr>
          <a:xfrm>
            <a:off x="10628081" y="2267700"/>
            <a:ext cx="185630" cy="226881"/>
          </a:xfrm>
          <a:prstGeom prst="flowChartMerge">
            <a:avLst/>
          </a:prstGeom>
          <a:solidFill>
            <a:srgbClr val="374586"/>
          </a:solidFill>
          <a:ln>
            <a:solidFill>
              <a:srgbClr val="37458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0E6166-A0C7-A64B-69AA-9CA4E82228E9}"/>
              </a:ext>
            </a:extLst>
          </p:cNvPr>
          <p:cNvSpPr txBox="1"/>
          <p:nvPr/>
        </p:nvSpPr>
        <p:spPr>
          <a:xfrm>
            <a:off x="8056162" y="5412810"/>
            <a:ext cx="1492147" cy="938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rgbClr val="374586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MIT Lincoln Laboratory </a:t>
            </a:r>
            <a:r>
              <a:rPr lang="en-GB" sz="1100" dirty="0">
                <a:solidFill>
                  <a:srgbClr val="3745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interviewed as a customer of BusinessOptix</a:t>
            </a:r>
          </a:p>
        </p:txBody>
      </p:sp>
      <p:sp>
        <p:nvSpPr>
          <p:cNvPr id="29" name="Flowchart: Connector 28">
            <a:extLst>
              <a:ext uri="{FF2B5EF4-FFF2-40B4-BE49-F238E27FC236}">
                <a16:creationId xmlns:a16="http://schemas.microsoft.com/office/drawing/2014/main" id="{F170571B-BE2A-4F8A-F88F-D3EF120F0265}"/>
              </a:ext>
            </a:extLst>
          </p:cNvPr>
          <p:cNvSpPr/>
          <p:nvPr/>
        </p:nvSpPr>
        <p:spPr>
          <a:xfrm>
            <a:off x="6077037" y="4027251"/>
            <a:ext cx="1106906" cy="1042527"/>
          </a:xfrm>
          <a:prstGeom prst="flowChartConnector">
            <a:avLst/>
          </a:prstGeom>
          <a:solidFill>
            <a:srgbClr val="374586"/>
          </a:solidFill>
          <a:ln w="28575">
            <a:solidFill>
              <a:srgbClr val="37458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0" name="Flowchart: Merge 29">
            <a:extLst>
              <a:ext uri="{FF2B5EF4-FFF2-40B4-BE49-F238E27FC236}">
                <a16:creationId xmlns:a16="http://schemas.microsoft.com/office/drawing/2014/main" id="{D661DF63-7C6A-B32A-57B6-76F0B1148ABE}"/>
              </a:ext>
            </a:extLst>
          </p:cNvPr>
          <p:cNvSpPr/>
          <p:nvPr/>
        </p:nvSpPr>
        <p:spPr>
          <a:xfrm>
            <a:off x="6525955" y="5047602"/>
            <a:ext cx="185630" cy="226881"/>
          </a:xfrm>
          <a:prstGeom prst="flowChartMerge">
            <a:avLst/>
          </a:prstGeom>
          <a:solidFill>
            <a:srgbClr val="374586"/>
          </a:solidFill>
          <a:ln>
            <a:solidFill>
              <a:srgbClr val="37458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1" name="Flowchart: Connector 30">
            <a:extLst>
              <a:ext uri="{FF2B5EF4-FFF2-40B4-BE49-F238E27FC236}">
                <a16:creationId xmlns:a16="http://schemas.microsoft.com/office/drawing/2014/main" id="{079A9AF9-5CA3-D05F-D9A2-1972D5DDF7FE}"/>
              </a:ext>
            </a:extLst>
          </p:cNvPr>
          <p:cNvSpPr/>
          <p:nvPr/>
        </p:nvSpPr>
        <p:spPr>
          <a:xfrm>
            <a:off x="8230829" y="4027251"/>
            <a:ext cx="1106906" cy="1042527"/>
          </a:xfrm>
          <a:prstGeom prst="flowChartConnector">
            <a:avLst/>
          </a:prstGeom>
          <a:solidFill>
            <a:srgbClr val="374586"/>
          </a:solidFill>
          <a:ln w="28575">
            <a:solidFill>
              <a:srgbClr val="37458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32" name="Flowchart: Merge 31">
            <a:extLst>
              <a:ext uri="{FF2B5EF4-FFF2-40B4-BE49-F238E27FC236}">
                <a16:creationId xmlns:a16="http://schemas.microsoft.com/office/drawing/2014/main" id="{1186542F-B517-99FE-D310-DD6094D71521}"/>
              </a:ext>
            </a:extLst>
          </p:cNvPr>
          <p:cNvSpPr/>
          <p:nvPr/>
        </p:nvSpPr>
        <p:spPr>
          <a:xfrm>
            <a:off x="8687621" y="5053082"/>
            <a:ext cx="185630" cy="226881"/>
          </a:xfrm>
          <a:prstGeom prst="flowChartMerge">
            <a:avLst/>
          </a:prstGeom>
          <a:solidFill>
            <a:srgbClr val="374586"/>
          </a:solidFill>
          <a:ln>
            <a:solidFill>
              <a:srgbClr val="37458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4" name="Flowchart: Connector 33">
            <a:extLst>
              <a:ext uri="{FF2B5EF4-FFF2-40B4-BE49-F238E27FC236}">
                <a16:creationId xmlns:a16="http://schemas.microsoft.com/office/drawing/2014/main" id="{52CA0523-2233-1E7E-9E57-1D6B9199E331}"/>
              </a:ext>
            </a:extLst>
          </p:cNvPr>
          <p:cNvSpPr/>
          <p:nvPr/>
        </p:nvSpPr>
        <p:spPr>
          <a:xfrm>
            <a:off x="10333767" y="4018234"/>
            <a:ext cx="1106906" cy="1042527"/>
          </a:xfrm>
          <a:prstGeom prst="flowChartConnector">
            <a:avLst/>
          </a:prstGeom>
          <a:solidFill>
            <a:srgbClr val="374586"/>
          </a:solidFill>
          <a:ln w="28575">
            <a:solidFill>
              <a:srgbClr val="37458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35" name="Flowchart: Merge 34">
            <a:extLst>
              <a:ext uri="{FF2B5EF4-FFF2-40B4-BE49-F238E27FC236}">
                <a16:creationId xmlns:a16="http://schemas.microsoft.com/office/drawing/2014/main" id="{F9CAEF62-A92D-5BA3-B8D3-C9754C737CCA}"/>
              </a:ext>
            </a:extLst>
          </p:cNvPr>
          <p:cNvSpPr/>
          <p:nvPr/>
        </p:nvSpPr>
        <p:spPr>
          <a:xfrm>
            <a:off x="10794405" y="5059305"/>
            <a:ext cx="185630" cy="226881"/>
          </a:xfrm>
          <a:prstGeom prst="flowChartMerge">
            <a:avLst/>
          </a:prstGeom>
          <a:solidFill>
            <a:srgbClr val="374586"/>
          </a:solidFill>
          <a:ln>
            <a:solidFill>
              <a:srgbClr val="37458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64FBA4D-82F8-2F09-1E26-4AEDB5DBDCB7}"/>
              </a:ext>
            </a:extLst>
          </p:cNvPr>
          <p:cNvSpPr txBox="1"/>
          <p:nvPr/>
        </p:nvSpPr>
        <p:spPr>
          <a:xfrm>
            <a:off x="10161182" y="5428596"/>
            <a:ext cx="1492147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rgbClr val="37458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BusinessOptix selected </a:t>
            </a:r>
          </a:p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8" name="Arrow: Chevron 17">
            <a:extLst>
              <a:ext uri="{FF2B5EF4-FFF2-40B4-BE49-F238E27FC236}">
                <a16:creationId xmlns:a16="http://schemas.microsoft.com/office/drawing/2014/main" id="{7BEBE827-FB17-4F41-853F-52EF7BE77375}"/>
              </a:ext>
            </a:extLst>
          </p:cNvPr>
          <p:cNvSpPr/>
          <p:nvPr/>
        </p:nvSpPr>
        <p:spPr>
          <a:xfrm>
            <a:off x="9567450" y="4321632"/>
            <a:ext cx="412511" cy="453763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37458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6" name="Arrow: Chevron 35">
            <a:extLst>
              <a:ext uri="{FF2B5EF4-FFF2-40B4-BE49-F238E27FC236}">
                <a16:creationId xmlns:a16="http://schemas.microsoft.com/office/drawing/2014/main" id="{121EAE4E-335D-E845-F8CA-D1E587037933}"/>
              </a:ext>
            </a:extLst>
          </p:cNvPr>
          <p:cNvSpPr/>
          <p:nvPr/>
        </p:nvSpPr>
        <p:spPr>
          <a:xfrm>
            <a:off x="9626155" y="4321632"/>
            <a:ext cx="412511" cy="453763"/>
          </a:xfrm>
          <a:prstGeom prst="chevron">
            <a:avLst/>
          </a:prstGeom>
          <a:solidFill>
            <a:srgbClr val="374586"/>
          </a:solidFill>
          <a:ln>
            <a:solidFill>
              <a:srgbClr val="37458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Arrow: Chevron 18">
            <a:extLst>
              <a:ext uri="{FF2B5EF4-FFF2-40B4-BE49-F238E27FC236}">
                <a16:creationId xmlns:a16="http://schemas.microsoft.com/office/drawing/2014/main" id="{AC847CB2-FF60-5E9E-6648-92E27BBCF83C}"/>
              </a:ext>
            </a:extLst>
          </p:cNvPr>
          <p:cNvSpPr/>
          <p:nvPr/>
        </p:nvSpPr>
        <p:spPr>
          <a:xfrm>
            <a:off x="7465581" y="4321632"/>
            <a:ext cx="412511" cy="453763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37458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3" name="Arrow: Chevron 22">
            <a:extLst>
              <a:ext uri="{FF2B5EF4-FFF2-40B4-BE49-F238E27FC236}">
                <a16:creationId xmlns:a16="http://schemas.microsoft.com/office/drawing/2014/main" id="{FB91ED0A-A623-5AA6-5945-82D7911620D9}"/>
              </a:ext>
            </a:extLst>
          </p:cNvPr>
          <p:cNvSpPr/>
          <p:nvPr/>
        </p:nvSpPr>
        <p:spPr>
          <a:xfrm>
            <a:off x="7524286" y="4321632"/>
            <a:ext cx="412511" cy="453763"/>
          </a:xfrm>
          <a:prstGeom prst="chevron">
            <a:avLst/>
          </a:prstGeom>
          <a:solidFill>
            <a:srgbClr val="374586"/>
          </a:solidFill>
          <a:ln>
            <a:solidFill>
              <a:srgbClr val="37458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4" name="Arrow: Chevron 23">
            <a:extLst>
              <a:ext uri="{FF2B5EF4-FFF2-40B4-BE49-F238E27FC236}">
                <a16:creationId xmlns:a16="http://schemas.microsoft.com/office/drawing/2014/main" id="{037F5C96-B3C3-8233-725B-294AA5C5811F}"/>
              </a:ext>
            </a:extLst>
          </p:cNvPr>
          <p:cNvSpPr/>
          <p:nvPr/>
        </p:nvSpPr>
        <p:spPr>
          <a:xfrm>
            <a:off x="9456799" y="1479004"/>
            <a:ext cx="412511" cy="453763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37458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5" name="Arrow: Chevron 24">
            <a:extLst>
              <a:ext uri="{FF2B5EF4-FFF2-40B4-BE49-F238E27FC236}">
                <a16:creationId xmlns:a16="http://schemas.microsoft.com/office/drawing/2014/main" id="{2C527459-B299-A8BB-D94A-36530F3D4DE5}"/>
              </a:ext>
            </a:extLst>
          </p:cNvPr>
          <p:cNvSpPr/>
          <p:nvPr/>
        </p:nvSpPr>
        <p:spPr>
          <a:xfrm>
            <a:off x="9515504" y="1479004"/>
            <a:ext cx="412511" cy="453763"/>
          </a:xfrm>
          <a:prstGeom prst="chevron">
            <a:avLst/>
          </a:prstGeom>
          <a:solidFill>
            <a:srgbClr val="374586"/>
          </a:solidFill>
          <a:ln>
            <a:solidFill>
              <a:srgbClr val="37458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6" name="Arrow: Chevron 25">
            <a:extLst>
              <a:ext uri="{FF2B5EF4-FFF2-40B4-BE49-F238E27FC236}">
                <a16:creationId xmlns:a16="http://schemas.microsoft.com/office/drawing/2014/main" id="{083B6C0A-A99F-264A-DA82-D068F623B471}"/>
              </a:ext>
            </a:extLst>
          </p:cNvPr>
          <p:cNvSpPr/>
          <p:nvPr/>
        </p:nvSpPr>
        <p:spPr>
          <a:xfrm>
            <a:off x="7357399" y="1462702"/>
            <a:ext cx="412511" cy="453763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37458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8" name="Arrow: Chevron 37">
            <a:extLst>
              <a:ext uri="{FF2B5EF4-FFF2-40B4-BE49-F238E27FC236}">
                <a16:creationId xmlns:a16="http://schemas.microsoft.com/office/drawing/2014/main" id="{FD9E1996-C763-CF13-FD63-198415573EAE}"/>
              </a:ext>
            </a:extLst>
          </p:cNvPr>
          <p:cNvSpPr/>
          <p:nvPr/>
        </p:nvSpPr>
        <p:spPr>
          <a:xfrm>
            <a:off x="7416104" y="1462702"/>
            <a:ext cx="412511" cy="453763"/>
          </a:xfrm>
          <a:prstGeom prst="chevron">
            <a:avLst/>
          </a:prstGeom>
          <a:solidFill>
            <a:srgbClr val="374586"/>
          </a:solidFill>
          <a:ln>
            <a:solidFill>
              <a:srgbClr val="37458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40" name="Picture 39" descr="A black and green logo&#10;&#10;Description automatically generated">
            <a:extLst>
              <a:ext uri="{FF2B5EF4-FFF2-40B4-BE49-F238E27FC236}">
                <a16:creationId xmlns:a16="http://schemas.microsoft.com/office/drawing/2014/main" id="{22A85E24-AB28-D87F-425F-AAD693F2E7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343" y="335967"/>
            <a:ext cx="944015" cy="394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40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DFDE6EF0-04C0-2D85-48AD-08FBEE005C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081" y="274814"/>
            <a:ext cx="1523821" cy="462723"/>
          </a:xfrm>
          <a:prstGeom prst="rect">
            <a:avLst/>
          </a:prstGeom>
        </p:spPr>
      </p:pic>
      <p:pic>
        <p:nvPicPr>
          <p:cNvPr id="42" name="Picture 41" descr="A white rectangular sign with blue and pink text&#10;&#10;Description automatically generated">
            <a:extLst>
              <a:ext uri="{FF2B5EF4-FFF2-40B4-BE49-F238E27FC236}">
                <a16:creationId xmlns:a16="http://schemas.microsoft.com/office/drawing/2014/main" id="{8E4303E7-58AF-2090-0ED7-CA35A67DC3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595" y="-274519"/>
            <a:ext cx="1454855" cy="1454855"/>
          </a:xfrm>
          <a:prstGeom prst="rect">
            <a:avLst/>
          </a:prstGeom>
        </p:spPr>
      </p:pic>
      <p:pic>
        <p:nvPicPr>
          <p:cNvPr id="43" name="Picture 42" descr="Hand on a tablet with digital signs">
            <a:extLst>
              <a:ext uri="{FF2B5EF4-FFF2-40B4-BE49-F238E27FC236}">
                <a16:creationId xmlns:a16="http://schemas.microsoft.com/office/drawing/2014/main" id="{03500E1E-E1E4-5DDF-8C51-084F315FD9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2" r="104"/>
          <a:stretch/>
        </p:blipFill>
        <p:spPr>
          <a:xfrm>
            <a:off x="-11381" y="0"/>
            <a:ext cx="55721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1613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616B6-6093-BC33-2986-57629B87D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212" y="2592773"/>
            <a:ext cx="9415117" cy="1325563"/>
          </a:xfrm>
        </p:spPr>
        <p:txBody>
          <a:bodyPr>
            <a:noAutofit/>
          </a:bodyPr>
          <a:lstStyle/>
          <a:p>
            <a:r>
              <a:rPr lang="en-GB" sz="7200" b="1" dirty="0">
                <a:solidFill>
                  <a:srgbClr val="374586"/>
                </a:solidFill>
                <a:latin typeface="+mj-lt"/>
                <a:cs typeface="Poppins SemiBold" panose="00000700000000000000" pitchFamily="2" charset="0"/>
              </a:rPr>
              <a:t>Where did you start with </a:t>
            </a:r>
            <a:r>
              <a:rPr lang="en-GB" sz="7200" b="1" dirty="0" err="1">
                <a:solidFill>
                  <a:srgbClr val="374586"/>
                </a:solidFill>
                <a:latin typeface="+mj-lt"/>
                <a:cs typeface="Poppins SemiBold" panose="00000700000000000000" pitchFamily="2" charset="0"/>
              </a:rPr>
              <a:t>BusinessOptix</a:t>
            </a:r>
            <a:r>
              <a:rPr lang="en-GB" sz="7200" b="1" dirty="0">
                <a:solidFill>
                  <a:srgbClr val="374586"/>
                </a:solidFill>
                <a:latin typeface="+mj-lt"/>
                <a:cs typeface="Poppins SemiBold" panose="00000700000000000000" pitchFamily="2" charset="0"/>
              </a:rPr>
              <a:t>?</a:t>
            </a:r>
            <a:endParaRPr lang="en-GB" sz="7200" b="1" dirty="0">
              <a:solidFill>
                <a:srgbClr val="374586"/>
              </a:solidFill>
            </a:endParaRPr>
          </a:p>
        </p:txBody>
      </p:sp>
      <p:pic>
        <p:nvPicPr>
          <p:cNvPr id="66" name="Picture 65" descr="A black and green logo&#10;&#10;Description automatically generated">
            <a:extLst>
              <a:ext uri="{FF2B5EF4-FFF2-40B4-BE49-F238E27FC236}">
                <a16:creationId xmlns:a16="http://schemas.microsoft.com/office/drawing/2014/main" id="{1CAE1A76-AEA7-4D2D-4FC1-B3626B779B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063" y="416560"/>
            <a:ext cx="944015" cy="394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Picture 66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7A278B0A-3287-17AF-D3F4-F1E45BC8CE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521" y="385887"/>
            <a:ext cx="1523821" cy="462723"/>
          </a:xfrm>
          <a:prstGeom prst="rect">
            <a:avLst/>
          </a:prstGeom>
        </p:spPr>
      </p:pic>
      <p:pic>
        <p:nvPicPr>
          <p:cNvPr id="68" name="Picture 67" descr="A white rectangular sign with blue and pink text&#10;&#10;Description automatically generated">
            <a:extLst>
              <a:ext uri="{FF2B5EF4-FFF2-40B4-BE49-F238E27FC236}">
                <a16:creationId xmlns:a16="http://schemas.microsoft.com/office/drawing/2014/main" id="{1F582B34-3264-6589-4005-E309B23751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35" y="-163446"/>
            <a:ext cx="1454855" cy="14548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7D1A8C-1487-1C57-9608-3AD187175B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927" b="45816"/>
          <a:stretch/>
        </p:blipFill>
        <p:spPr>
          <a:xfrm>
            <a:off x="0" y="5219700"/>
            <a:ext cx="121920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1624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A73849-270E-069C-8D52-C444994964FE}"/>
              </a:ext>
            </a:extLst>
          </p:cNvPr>
          <p:cNvCxnSpPr>
            <a:cxnSpLocks/>
            <a:stCxn id="23" idx="36"/>
            <a:endCxn id="26" idx="2"/>
          </p:cNvCxnSpPr>
          <p:nvPr/>
        </p:nvCxnSpPr>
        <p:spPr>
          <a:xfrm flipV="1">
            <a:off x="6195634" y="2137398"/>
            <a:ext cx="3105103" cy="16417"/>
          </a:xfrm>
          <a:prstGeom prst="line">
            <a:avLst/>
          </a:prstGeom>
          <a:ln w="28575">
            <a:solidFill>
              <a:srgbClr val="374586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9D8E723-290A-5E1B-D7E6-7CCBCAA1BECA}"/>
              </a:ext>
            </a:extLst>
          </p:cNvPr>
          <p:cNvCxnSpPr>
            <a:cxnSpLocks/>
            <a:stCxn id="12" idx="36"/>
            <a:endCxn id="18" idx="2"/>
          </p:cNvCxnSpPr>
          <p:nvPr/>
        </p:nvCxnSpPr>
        <p:spPr>
          <a:xfrm>
            <a:off x="2161721" y="2118303"/>
            <a:ext cx="2843333" cy="5575"/>
          </a:xfrm>
          <a:prstGeom prst="line">
            <a:avLst/>
          </a:prstGeom>
          <a:ln w="28575">
            <a:solidFill>
              <a:srgbClr val="374586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2FA47B8-D8A2-4DCC-B112-864287F7E511}"/>
              </a:ext>
            </a:extLst>
          </p:cNvPr>
          <p:cNvSpPr txBox="1"/>
          <p:nvPr/>
        </p:nvSpPr>
        <p:spPr>
          <a:xfrm>
            <a:off x="406972" y="3602329"/>
            <a:ext cx="3069852" cy="2839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400" kern="100" dirty="0">
                <a:solidFill>
                  <a:srgbClr val="374586"/>
                </a:solidFill>
                <a:ea typeface="Aptos" panose="020B0004020202020204" pitchFamily="34" charset="0"/>
                <a:cs typeface="Poppins" panose="00000500000000000000" pitchFamily="2" charset="0"/>
              </a:rPr>
              <a:t>Established</a:t>
            </a:r>
            <a:r>
              <a:rPr lang="en-GB" sz="1400" kern="100" dirty="0">
                <a:solidFill>
                  <a:srgbClr val="374586"/>
                </a:solidFill>
                <a:effectLst/>
                <a:ea typeface="Aptos" panose="020B0004020202020204" pitchFamily="34" charset="0"/>
                <a:cs typeface="Poppins" panose="00000500000000000000" pitchFamily="2" charset="0"/>
              </a:rPr>
              <a:t> to discuss and decide upon key elements such as:</a:t>
            </a:r>
          </a:p>
          <a:p>
            <a:pPr lvl="0" algn="ctr">
              <a:lnSpc>
                <a:spcPct val="107000"/>
              </a:lnSpc>
            </a:pPr>
            <a:r>
              <a:rPr lang="en-GB" sz="1400" b="1" kern="100" dirty="0">
                <a:solidFill>
                  <a:srgbClr val="374586"/>
                </a:solidFill>
                <a:effectLst/>
                <a:ea typeface="Aptos" panose="020B0004020202020204" pitchFamily="34" charset="0"/>
                <a:cs typeface="Poppins" panose="00000500000000000000" pitchFamily="2" charset="0"/>
              </a:rPr>
              <a:t>Master Data roles and deployment. </a:t>
            </a:r>
          </a:p>
          <a:p>
            <a:pPr lvl="0" algn="ctr">
              <a:lnSpc>
                <a:spcPct val="107000"/>
              </a:lnSpc>
            </a:pPr>
            <a:endParaRPr lang="en-GB" sz="1400" b="1" kern="100" dirty="0">
              <a:solidFill>
                <a:srgbClr val="374586"/>
              </a:solidFill>
              <a:effectLst/>
              <a:ea typeface="Aptos" panose="020B0004020202020204" pitchFamily="34" charset="0"/>
              <a:cs typeface="Poppins" panose="00000500000000000000" pitchFamily="2" charset="0"/>
            </a:endParaRPr>
          </a:p>
          <a:p>
            <a:pPr lvl="0" algn="ctr">
              <a:lnSpc>
                <a:spcPct val="115000"/>
              </a:lnSpc>
            </a:pPr>
            <a:r>
              <a:rPr lang="en-GB" sz="1400" b="1" kern="100" dirty="0">
                <a:solidFill>
                  <a:srgbClr val="374586"/>
                </a:solidFill>
                <a:effectLst/>
                <a:ea typeface="Aptos" panose="020B0004020202020204" pitchFamily="34" charset="0"/>
                <a:cs typeface="Poppins" panose="00000500000000000000" pitchFamily="2" charset="0"/>
              </a:rPr>
              <a:t>How to connect processes to work instructions/SOPs and customer journeys.</a:t>
            </a:r>
          </a:p>
          <a:p>
            <a:pPr lvl="0" algn="ctr">
              <a:lnSpc>
                <a:spcPct val="115000"/>
              </a:lnSpc>
            </a:pPr>
            <a:endParaRPr lang="en-GB" sz="1400" b="1" kern="100" dirty="0">
              <a:solidFill>
                <a:srgbClr val="374586"/>
              </a:solidFill>
              <a:effectLst/>
              <a:ea typeface="Aptos" panose="020B0004020202020204" pitchFamily="34" charset="0"/>
              <a:cs typeface="Poppins" panose="00000500000000000000" pitchFamily="2" charset="0"/>
            </a:endParaRPr>
          </a:p>
          <a:p>
            <a:pPr lvl="0" algn="ctr">
              <a:lnSpc>
                <a:spcPct val="115000"/>
              </a:lnSpc>
            </a:pPr>
            <a:r>
              <a:rPr lang="en-GB" sz="1400" b="1" kern="100" dirty="0">
                <a:solidFill>
                  <a:srgbClr val="374586"/>
                </a:solidFill>
                <a:effectLst/>
                <a:ea typeface="Aptos" panose="020B0004020202020204" pitchFamily="34" charset="0"/>
                <a:cs typeface="Poppins" panose="00000500000000000000" pitchFamily="2" charset="0"/>
              </a:rPr>
              <a:t>Controls and verifications between process owners (authors) and users (participants).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5FF522-9F80-E6B6-9221-6081BD068987}"/>
              </a:ext>
            </a:extLst>
          </p:cNvPr>
          <p:cNvSpPr txBox="1"/>
          <p:nvPr/>
        </p:nvSpPr>
        <p:spPr>
          <a:xfrm>
            <a:off x="8202363" y="3284158"/>
            <a:ext cx="36826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374586"/>
                </a:solidFill>
                <a:cs typeface="Poppins SemiBold" panose="00000700000000000000" pitchFamily="2" charset="0"/>
              </a:rPr>
              <a:t>Customer-to-Customer Learning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D8B840-9408-198E-4E4A-CB22D001C8B3}"/>
              </a:ext>
            </a:extLst>
          </p:cNvPr>
          <p:cNvSpPr txBox="1"/>
          <p:nvPr/>
        </p:nvSpPr>
        <p:spPr>
          <a:xfrm>
            <a:off x="8253354" y="3453435"/>
            <a:ext cx="3419142" cy="1547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400" dirty="0">
              <a:cs typeface="Poppins" panose="00000500000000000000" pitchFamily="2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400" kern="100" dirty="0">
                <a:solidFill>
                  <a:srgbClr val="374586"/>
                </a:solidFill>
                <a:effectLst/>
                <a:ea typeface="Aptos" panose="020B0004020202020204" pitchFamily="34" charset="0"/>
                <a:cs typeface="Poppins" panose="00000500000000000000" pitchFamily="2" charset="0"/>
              </a:rPr>
              <a:t>The decision was made to continue the relationship with </a:t>
            </a:r>
            <a:r>
              <a:rPr lang="en-GB" sz="1400" b="1" kern="100" dirty="0">
                <a:solidFill>
                  <a:srgbClr val="374586"/>
                </a:solidFill>
                <a:effectLst/>
                <a:ea typeface="Aptos" panose="020B0004020202020204" pitchFamily="34" charset="0"/>
                <a:cs typeface="Poppins" panose="00000500000000000000" pitchFamily="2" charset="0"/>
              </a:rPr>
              <a:t>MIT Lincoln Laboratory</a:t>
            </a:r>
            <a:r>
              <a:rPr lang="en-GB" sz="1400" kern="100" dirty="0">
                <a:solidFill>
                  <a:srgbClr val="374586"/>
                </a:solidFill>
                <a:effectLst/>
                <a:ea typeface="Aptos" panose="020B0004020202020204" pitchFamily="34" charset="0"/>
                <a:cs typeface="Poppins" panose="00000500000000000000" pitchFamily="2" charset="0"/>
              </a:rPr>
              <a:t>, learning from their experience in building their BusinessOptix Digital Twin. </a:t>
            </a:r>
          </a:p>
          <a:p>
            <a:endParaRPr lang="en-GB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B84764-F34D-2555-496C-9B746DD6B83E}"/>
              </a:ext>
            </a:extLst>
          </p:cNvPr>
          <p:cNvSpPr txBox="1"/>
          <p:nvPr/>
        </p:nvSpPr>
        <p:spPr>
          <a:xfrm>
            <a:off x="-320220" y="3213114"/>
            <a:ext cx="4220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374586"/>
                </a:solidFill>
                <a:cs typeface="Poppins SemiBold" panose="00000700000000000000" pitchFamily="2" charset="0"/>
              </a:rPr>
              <a:t>Level 2 Council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9513D4-274C-1999-ADD5-482645421DA8}"/>
              </a:ext>
            </a:extLst>
          </p:cNvPr>
          <p:cNvSpPr txBox="1"/>
          <p:nvPr/>
        </p:nvSpPr>
        <p:spPr>
          <a:xfrm>
            <a:off x="3589305" y="3220841"/>
            <a:ext cx="4220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374586"/>
                </a:solidFill>
                <a:cs typeface="Poppins SemiBold" panose="00000700000000000000" pitchFamily="2" charset="0"/>
              </a:rPr>
              <a:t>Level 3 Council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527186-DF68-2515-033F-945956717F64}"/>
              </a:ext>
            </a:extLst>
          </p:cNvPr>
          <p:cNvSpPr txBox="1"/>
          <p:nvPr/>
        </p:nvSpPr>
        <p:spPr>
          <a:xfrm>
            <a:off x="4213078" y="3622712"/>
            <a:ext cx="3069852" cy="167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400" kern="100" dirty="0">
                <a:solidFill>
                  <a:srgbClr val="374586"/>
                </a:solidFill>
                <a:ea typeface="Aptos" panose="020B0004020202020204" pitchFamily="34" charset="0"/>
                <a:cs typeface="Poppins" panose="00000500000000000000" pitchFamily="2" charset="0"/>
              </a:rPr>
              <a:t>E</a:t>
            </a:r>
            <a:r>
              <a:rPr lang="en-GB" sz="1400" kern="100" dirty="0">
                <a:solidFill>
                  <a:srgbClr val="374586"/>
                </a:solidFill>
                <a:effectLst/>
                <a:ea typeface="Aptos" panose="020B0004020202020204" pitchFamily="34" charset="0"/>
                <a:cs typeface="Poppins" panose="00000500000000000000" pitchFamily="2" charset="0"/>
              </a:rPr>
              <a:t>stablished to prioritise and plan adoption of further </a:t>
            </a:r>
            <a:r>
              <a:rPr lang="en-GB" sz="1400" kern="100" dirty="0" err="1">
                <a:solidFill>
                  <a:srgbClr val="374586"/>
                </a:solidFill>
                <a:effectLst/>
                <a:ea typeface="Aptos" panose="020B0004020202020204" pitchFamily="34" charset="0"/>
                <a:cs typeface="Poppins" panose="00000500000000000000" pitchFamily="2" charset="0"/>
              </a:rPr>
              <a:t>BusinessOptix</a:t>
            </a:r>
            <a:r>
              <a:rPr lang="en-GB" sz="1400" kern="100" dirty="0">
                <a:solidFill>
                  <a:srgbClr val="374586"/>
                </a:solidFill>
                <a:effectLst/>
                <a:ea typeface="Aptos" panose="020B0004020202020204" pitchFamily="34" charset="0"/>
                <a:cs typeface="Poppins" panose="00000500000000000000" pitchFamily="2" charset="0"/>
              </a:rPr>
              <a:t> capabilities</a:t>
            </a:r>
            <a:r>
              <a:rPr lang="en-GB" sz="1400" kern="100" dirty="0">
                <a:solidFill>
                  <a:srgbClr val="374586"/>
                </a:solidFill>
                <a:ea typeface="Aptos" panose="020B0004020202020204" pitchFamily="34" charset="0"/>
                <a:cs typeface="Poppins" panose="00000500000000000000" pitchFamily="2" charset="0"/>
              </a:rPr>
              <a:t> such as:</a:t>
            </a:r>
            <a:endParaRPr lang="en-GB" sz="1400" kern="100" dirty="0">
              <a:solidFill>
                <a:srgbClr val="374586"/>
              </a:solidFill>
              <a:effectLst/>
              <a:ea typeface="Aptos" panose="020B0004020202020204" pitchFamily="34" charset="0"/>
              <a:cs typeface="Poppins" panose="00000500000000000000" pitchFamily="2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400" b="1" kern="100" dirty="0">
                <a:solidFill>
                  <a:srgbClr val="374586"/>
                </a:solidFill>
                <a:cs typeface="Poppins" panose="00000500000000000000" pitchFamily="2" charset="0"/>
              </a:rPr>
              <a:t>Simulation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400" b="1" kern="100" dirty="0">
                <a:solidFill>
                  <a:srgbClr val="374586"/>
                </a:solidFill>
                <a:cs typeface="Poppins" panose="00000500000000000000" pitchFamily="2" charset="0"/>
              </a:rPr>
              <a:t>Governance, Risk and Compliance (GRC)</a:t>
            </a:r>
            <a:endParaRPr lang="en-GB" sz="1400" b="1" dirty="0">
              <a:solidFill>
                <a:srgbClr val="374586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54F834D-B061-26B5-A135-7000A6E9490A}"/>
              </a:ext>
            </a:extLst>
          </p:cNvPr>
          <p:cNvGrpSpPr/>
          <p:nvPr/>
        </p:nvGrpSpPr>
        <p:grpSpPr>
          <a:xfrm>
            <a:off x="971141" y="1343828"/>
            <a:ext cx="1485900" cy="1489075"/>
            <a:chOff x="882650" y="169863"/>
            <a:chExt cx="1485900" cy="1489075"/>
          </a:xfrm>
          <a:solidFill>
            <a:srgbClr val="374586"/>
          </a:solidFill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9ACCB74-2C89-2F22-F4BA-31459BD780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2650" y="169863"/>
              <a:ext cx="1485900" cy="14890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374586"/>
                </a:solidFill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9FBA8D5-C9E7-BE0B-1DBD-A1E15694ED7C}"/>
                </a:ext>
              </a:extLst>
            </p:cNvPr>
            <p:cNvGrpSpPr/>
            <p:nvPr/>
          </p:nvGrpSpPr>
          <p:grpSpPr>
            <a:xfrm>
              <a:off x="1144588" y="560388"/>
              <a:ext cx="962025" cy="706438"/>
              <a:chOff x="1144588" y="560388"/>
              <a:chExt cx="962025" cy="706438"/>
            </a:xfrm>
            <a:grpFill/>
          </p:grpSpPr>
          <p:sp>
            <p:nvSpPr>
              <p:cNvPr id="11" name="Oval 6">
                <a:extLst>
                  <a:ext uri="{FF2B5EF4-FFF2-40B4-BE49-F238E27FC236}">
                    <a16:creationId xmlns:a16="http://schemas.microsoft.com/office/drawing/2014/main" id="{86125B78-05A5-D41D-4964-E54CE4E797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2438" y="688976"/>
                <a:ext cx="261938" cy="261938"/>
              </a:xfrm>
              <a:prstGeom prst="ellipse">
                <a:avLst/>
              </a:prstGeom>
              <a:grp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374586"/>
                  </a:solidFill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75C08B51-CF7C-AD0B-FBD8-5ED44610DB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4588" y="560388"/>
                <a:ext cx="962025" cy="706438"/>
              </a:xfrm>
              <a:custGeom>
                <a:avLst/>
                <a:gdLst>
                  <a:gd name="T0" fmla="*/ 1157 w 1268"/>
                  <a:gd name="T1" fmla="*/ 94 h 931"/>
                  <a:gd name="T2" fmla="*/ 897 w 1268"/>
                  <a:gd name="T3" fmla="*/ 11 h 931"/>
                  <a:gd name="T4" fmla="*/ 605 w 1268"/>
                  <a:gd name="T5" fmla="*/ 289 h 931"/>
                  <a:gd name="T6" fmla="*/ 644 w 1268"/>
                  <a:gd name="T7" fmla="*/ 506 h 931"/>
                  <a:gd name="T8" fmla="*/ 645 w 1268"/>
                  <a:gd name="T9" fmla="*/ 509 h 931"/>
                  <a:gd name="T10" fmla="*/ 867 w 1268"/>
                  <a:gd name="T11" fmla="*/ 893 h 931"/>
                  <a:gd name="T12" fmla="*/ 869 w 1268"/>
                  <a:gd name="T13" fmla="*/ 895 h 931"/>
                  <a:gd name="T14" fmla="*/ 260 w 1268"/>
                  <a:gd name="T15" fmla="*/ 895 h 931"/>
                  <a:gd name="T16" fmla="*/ 142 w 1268"/>
                  <a:gd name="T17" fmla="*/ 817 h 931"/>
                  <a:gd name="T18" fmla="*/ 260 w 1268"/>
                  <a:gd name="T19" fmla="*/ 739 h 931"/>
                  <a:gd name="T20" fmla="*/ 473 w 1268"/>
                  <a:gd name="T21" fmla="*/ 739 h 931"/>
                  <a:gd name="T22" fmla="*/ 592 w 1268"/>
                  <a:gd name="T23" fmla="*/ 651 h 931"/>
                  <a:gd name="T24" fmla="*/ 473 w 1268"/>
                  <a:gd name="T25" fmla="*/ 563 h 931"/>
                  <a:gd name="T26" fmla="*/ 274 w 1268"/>
                  <a:gd name="T27" fmla="*/ 563 h 931"/>
                  <a:gd name="T28" fmla="*/ 408 w 1268"/>
                  <a:gd name="T29" fmla="*/ 331 h 931"/>
                  <a:gd name="T30" fmla="*/ 409 w 1268"/>
                  <a:gd name="T31" fmla="*/ 329 h 931"/>
                  <a:gd name="T32" fmla="*/ 437 w 1268"/>
                  <a:gd name="T33" fmla="*/ 223 h 931"/>
                  <a:gd name="T34" fmla="*/ 365 w 1268"/>
                  <a:gd name="T35" fmla="*/ 63 h 931"/>
                  <a:gd name="T36" fmla="*/ 197 w 1268"/>
                  <a:gd name="T37" fmla="*/ 9 h 931"/>
                  <a:gd name="T38" fmla="*/ 8 w 1268"/>
                  <a:gd name="T39" fmla="*/ 189 h 931"/>
                  <a:gd name="T40" fmla="*/ 33 w 1268"/>
                  <a:gd name="T41" fmla="*/ 329 h 931"/>
                  <a:gd name="T42" fmla="*/ 34 w 1268"/>
                  <a:gd name="T43" fmla="*/ 331 h 931"/>
                  <a:gd name="T44" fmla="*/ 173 w 1268"/>
                  <a:gd name="T45" fmla="*/ 572 h 931"/>
                  <a:gd name="T46" fmla="*/ 221 w 1268"/>
                  <a:gd name="T47" fmla="*/ 599 h 931"/>
                  <a:gd name="T48" fmla="*/ 221 w 1268"/>
                  <a:gd name="T49" fmla="*/ 599 h 931"/>
                  <a:gd name="T50" fmla="*/ 221 w 1268"/>
                  <a:gd name="T51" fmla="*/ 599 h 931"/>
                  <a:gd name="T52" fmla="*/ 473 w 1268"/>
                  <a:gd name="T53" fmla="*/ 599 h 931"/>
                  <a:gd name="T54" fmla="*/ 556 w 1268"/>
                  <a:gd name="T55" fmla="*/ 651 h 931"/>
                  <a:gd name="T56" fmla="*/ 473 w 1268"/>
                  <a:gd name="T57" fmla="*/ 703 h 931"/>
                  <a:gd name="T58" fmla="*/ 260 w 1268"/>
                  <a:gd name="T59" fmla="*/ 703 h 931"/>
                  <a:gd name="T60" fmla="*/ 106 w 1268"/>
                  <a:gd name="T61" fmla="*/ 817 h 931"/>
                  <a:gd name="T62" fmla="*/ 260 w 1268"/>
                  <a:gd name="T63" fmla="*/ 931 h 931"/>
                  <a:gd name="T64" fmla="*/ 934 w 1268"/>
                  <a:gd name="T65" fmla="*/ 931 h 931"/>
                  <a:gd name="T66" fmla="*/ 934 w 1268"/>
                  <a:gd name="T67" fmla="*/ 931 h 931"/>
                  <a:gd name="T68" fmla="*/ 1002 w 1268"/>
                  <a:gd name="T69" fmla="*/ 893 h 931"/>
                  <a:gd name="T70" fmla="*/ 1223 w 1268"/>
                  <a:gd name="T71" fmla="*/ 509 h 931"/>
                  <a:gd name="T72" fmla="*/ 1224 w 1268"/>
                  <a:gd name="T73" fmla="*/ 506 h 931"/>
                  <a:gd name="T74" fmla="*/ 1268 w 1268"/>
                  <a:gd name="T75" fmla="*/ 342 h 931"/>
                  <a:gd name="T76" fmla="*/ 1157 w 1268"/>
                  <a:gd name="T77" fmla="*/ 94 h 9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268" h="931">
                    <a:moveTo>
                      <a:pt x="1157" y="94"/>
                    </a:moveTo>
                    <a:cubicBezTo>
                      <a:pt x="1086" y="30"/>
                      <a:pt x="994" y="0"/>
                      <a:pt x="897" y="11"/>
                    </a:cubicBezTo>
                    <a:cubicBezTo>
                      <a:pt x="751" y="26"/>
                      <a:pt x="628" y="143"/>
                      <a:pt x="605" y="289"/>
                    </a:cubicBezTo>
                    <a:cubicBezTo>
                      <a:pt x="593" y="365"/>
                      <a:pt x="607" y="440"/>
                      <a:pt x="644" y="506"/>
                    </a:cubicBezTo>
                    <a:cubicBezTo>
                      <a:pt x="644" y="507"/>
                      <a:pt x="645" y="508"/>
                      <a:pt x="645" y="509"/>
                    </a:cubicBezTo>
                    <a:cubicBezTo>
                      <a:pt x="867" y="893"/>
                      <a:pt x="867" y="893"/>
                      <a:pt x="867" y="893"/>
                    </a:cubicBezTo>
                    <a:cubicBezTo>
                      <a:pt x="868" y="894"/>
                      <a:pt x="868" y="895"/>
                      <a:pt x="869" y="895"/>
                    </a:cubicBezTo>
                    <a:cubicBezTo>
                      <a:pt x="260" y="895"/>
                      <a:pt x="260" y="895"/>
                      <a:pt x="260" y="895"/>
                    </a:cubicBezTo>
                    <a:cubicBezTo>
                      <a:pt x="193" y="895"/>
                      <a:pt x="142" y="862"/>
                      <a:pt x="142" y="817"/>
                    </a:cubicBezTo>
                    <a:cubicBezTo>
                      <a:pt x="142" y="773"/>
                      <a:pt x="193" y="739"/>
                      <a:pt x="260" y="739"/>
                    </a:cubicBezTo>
                    <a:cubicBezTo>
                      <a:pt x="473" y="739"/>
                      <a:pt x="473" y="739"/>
                      <a:pt x="473" y="739"/>
                    </a:cubicBezTo>
                    <a:cubicBezTo>
                      <a:pt x="541" y="739"/>
                      <a:pt x="592" y="701"/>
                      <a:pt x="592" y="651"/>
                    </a:cubicBezTo>
                    <a:cubicBezTo>
                      <a:pt x="592" y="601"/>
                      <a:pt x="541" y="563"/>
                      <a:pt x="473" y="563"/>
                    </a:cubicBezTo>
                    <a:cubicBezTo>
                      <a:pt x="274" y="563"/>
                      <a:pt x="274" y="563"/>
                      <a:pt x="274" y="563"/>
                    </a:cubicBezTo>
                    <a:cubicBezTo>
                      <a:pt x="408" y="331"/>
                      <a:pt x="408" y="331"/>
                      <a:pt x="408" y="331"/>
                    </a:cubicBezTo>
                    <a:cubicBezTo>
                      <a:pt x="408" y="330"/>
                      <a:pt x="408" y="330"/>
                      <a:pt x="409" y="329"/>
                    </a:cubicBezTo>
                    <a:cubicBezTo>
                      <a:pt x="427" y="297"/>
                      <a:pt x="437" y="260"/>
                      <a:pt x="437" y="223"/>
                    </a:cubicBezTo>
                    <a:cubicBezTo>
                      <a:pt x="437" y="162"/>
                      <a:pt x="411" y="103"/>
                      <a:pt x="365" y="63"/>
                    </a:cubicBezTo>
                    <a:cubicBezTo>
                      <a:pt x="319" y="21"/>
                      <a:pt x="259" y="2"/>
                      <a:pt x="197" y="9"/>
                    </a:cubicBezTo>
                    <a:cubicBezTo>
                      <a:pt x="102" y="19"/>
                      <a:pt x="22" y="95"/>
                      <a:pt x="8" y="189"/>
                    </a:cubicBezTo>
                    <a:cubicBezTo>
                      <a:pt x="0" y="238"/>
                      <a:pt x="9" y="286"/>
                      <a:pt x="33" y="329"/>
                    </a:cubicBezTo>
                    <a:cubicBezTo>
                      <a:pt x="33" y="330"/>
                      <a:pt x="34" y="330"/>
                      <a:pt x="34" y="331"/>
                    </a:cubicBezTo>
                    <a:cubicBezTo>
                      <a:pt x="173" y="572"/>
                      <a:pt x="173" y="572"/>
                      <a:pt x="173" y="572"/>
                    </a:cubicBezTo>
                    <a:cubicBezTo>
                      <a:pt x="183" y="589"/>
                      <a:pt x="201" y="599"/>
                      <a:pt x="221" y="599"/>
                    </a:cubicBezTo>
                    <a:cubicBezTo>
                      <a:pt x="221" y="599"/>
                      <a:pt x="221" y="599"/>
                      <a:pt x="221" y="599"/>
                    </a:cubicBezTo>
                    <a:cubicBezTo>
                      <a:pt x="221" y="599"/>
                      <a:pt x="221" y="599"/>
                      <a:pt x="221" y="599"/>
                    </a:cubicBezTo>
                    <a:cubicBezTo>
                      <a:pt x="473" y="599"/>
                      <a:pt x="473" y="599"/>
                      <a:pt x="473" y="599"/>
                    </a:cubicBezTo>
                    <a:cubicBezTo>
                      <a:pt x="520" y="599"/>
                      <a:pt x="556" y="622"/>
                      <a:pt x="556" y="651"/>
                    </a:cubicBezTo>
                    <a:cubicBezTo>
                      <a:pt x="556" y="680"/>
                      <a:pt x="520" y="703"/>
                      <a:pt x="473" y="703"/>
                    </a:cubicBezTo>
                    <a:cubicBezTo>
                      <a:pt x="260" y="703"/>
                      <a:pt x="260" y="703"/>
                      <a:pt x="260" y="703"/>
                    </a:cubicBezTo>
                    <a:cubicBezTo>
                      <a:pt x="171" y="703"/>
                      <a:pt x="106" y="751"/>
                      <a:pt x="106" y="817"/>
                    </a:cubicBezTo>
                    <a:cubicBezTo>
                      <a:pt x="106" y="883"/>
                      <a:pt x="171" y="931"/>
                      <a:pt x="260" y="931"/>
                    </a:cubicBezTo>
                    <a:cubicBezTo>
                      <a:pt x="934" y="931"/>
                      <a:pt x="934" y="931"/>
                      <a:pt x="934" y="931"/>
                    </a:cubicBezTo>
                    <a:cubicBezTo>
                      <a:pt x="934" y="931"/>
                      <a:pt x="934" y="931"/>
                      <a:pt x="934" y="931"/>
                    </a:cubicBezTo>
                    <a:cubicBezTo>
                      <a:pt x="962" y="931"/>
                      <a:pt x="987" y="917"/>
                      <a:pt x="1002" y="893"/>
                    </a:cubicBezTo>
                    <a:cubicBezTo>
                      <a:pt x="1223" y="509"/>
                      <a:pt x="1223" y="509"/>
                      <a:pt x="1223" y="509"/>
                    </a:cubicBezTo>
                    <a:cubicBezTo>
                      <a:pt x="1224" y="508"/>
                      <a:pt x="1224" y="507"/>
                      <a:pt x="1224" y="506"/>
                    </a:cubicBezTo>
                    <a:cubicBezTo>
                      <a:pt x="1253" y="456"/>
                      <a:pt x="1268" y="399"/>
                      <a:pt x="1268" y="342"/>
                    </a:cubicBezTo>
                    <a:cubicBezTo>
                      <a:pt x="1268" y="248"/>
                      <a:pt x="1227" y="157"/>
                      <a:pt x="1157" y="94"/>
                    </a:cubicBezTo>
                    <a:close/>
                  </a:path>
                </a:pathLst>
              </a:custGeom>
              <a:grp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374586"/>
                  </a:solidFill>
                </a:endParaRPr>
              </a:p>
            </p:txBody>
          </p:sp>
          <p:sp>
            <p:nvSpPr>
              <p:cNvPr id="13" name="Oval 8">
                <a:extLst>
                  <a:ext uri="{FF2B5EF4-FFF2-40B4-BE49-F238E27FC236}">
                    <a16:creationId xmlns:a16="http://schemas.microsoft.com/office/drawing/2014/main" id="{78191012-5F8B-28EC-1F7C-9A5CF65927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5550" y="642938"/>
                <a:ext cx="173038" cy="174625"/>
              </a:xfrm>
              <a:prstGeom prst="ellipse">
                <a:avLst/>
              </a:prstGeom>
              <a:grp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374586"/>
                  </a:solidFill>
                </a:endParaRP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1AED8F2-9F04-C94A-497F-3BB6435FEDA5}"/>
              </a:ext>
            </a:extLst>
          </p:cNvPr>
          <p:cNvGrpSpPr/>
          <p:nvPr/>
        </p:nvGrpSpPr>
        <p:grpSpPr>
          <a:xfrm>
            <a:off x="5005054" y="1379340"/>
            <a:ext cx="1485900" cy="1489075"/>
            <a:chOff x="882650" y="169863"/>
            <a:chExt cx="1485900" cy="1489075"/>
          </a:xfrm>
          <a:solidFill>
            <a:srgbClr val="374586"/>
          </a:solidFill>
        </p:grpSpPr>
        <p:sp>
          <p:nvSpPr>
            <p:cNvPr id="18" name="Oval 5">
              <a:extLst>
                <a:ext uri="{FF2B5EF4-FFF2-40B4-BE49-F238E27FC236}">
                  <a16:creationId xmlns:a16="http://schemas.microsoft.com/office/drawing/2014/main" id="{21A6BD3F-CAD1-4AD2-31CB-821496AC35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2650" y="169863"/>
              <a:ext cx="1485900" cy="14890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BB6111A-722E-00A7-AC20-735AB8C1BACE}"/>
                </a:ext>
              </a:extLst>
            </p:cNvPr>
            <p:cNvGrpSpPr/>
            <p:nvPr/>
          </p:nvGrpSpPr>
          <p:grpSpPr>
            <a:xfrm>
              <a:off x="1144588" y="560388"/>
              <a:ext cx="962025" cy="706438"/>
              <a:chOff x="1144588" y="560388"/>
              <a:chExt cx="962025" cy="706438"/>
            </a:xfrm>
            <a:grpFill/>
          </p:grpSpPr>
          <p:sp>
            <p:nvSpPr>
              <p:cNvPr id="21" name="Oval 6">
                <a:extLst>
                  <a:ext uri="{FF2B5EF4-FFF2-40B4-BE49-F238E27FC236}">
                    <a16:creationId xmlns:a16="http://schemas.microsoft.com/office/drawing/2014/main" id="{C9AE17C3-F41D-C488-950F-B16BA0A40B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2438" y="688976"/>
                <a:ext cx="261938" cy="261938"/>
              </a:xfrm>
              <a:prstGeom prst="ellipse">
                <a:avLst/>
              </a:prstGeom>
              <a:grp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" name="Freeform 7">
                <a:extLst>
                  <a:ext uri="{FF2B5EF4-FFF2-40B4-BE49-F238E27FC236}">
                    <a16:creationId xmlns:a16="http://schemas.microsoft.com/office/drawing/2014/main" id="{8DAD8F87-1552-AA7A-B7E5-F924C2E249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4588" y="560388"/>
                <a:ext cx="962025" cy="706438"/>
              </a:xfrm>
              <a:custGeom>
                <a:avLst/>
                <a:gdLst>
                  <a:gd name="T0" fmla="*/ 1157 w 1268"/>
                  <a:gd name="T1" fmla="*/ 94 h 931"/>
                  <a:gd name="T2" fmla="*/ 897 w 1268"/>
                  <a:gd name="T3" fmla="*/ 11 h 931"/>
                  <a:gd name="T4" fmla="*/ 605 w 1268"/>
                  <a:gd name="T5" fmla="*/ 289 h 931"/>
                  <a:gd name="T6" fmla="*/ 644 w 1268"/>
                  <a:gd name="T7" fmla="*/ 506 h 931"/>
                  <a:gd name="T8" fmla="*/ 645 w 1268"/>
                  <a:gd name="T9" fmla="*/ 509 h 931"/>
                  <a:gd name="T10" fmla="*/ 867 w 1268"/>
                  <a:gd name="T11" fmla="*/ 893 h 931"/>
                  <a:gd name="T12" fmla="*/ 869 w 1268"/>
                  <a:gd name="T13" fmla="*/ 895 h 931"/>
                  <a:gd name="T14" fmla="*/ 260 w 1268"/>
                  <a:gd name="T15" fmla="*/ 895 h 931"/>
                  <a:gd name="T16" fmla="*/ 142 w 1268"/>
                  <a:gd name="T17" fmla="*/ 817 h 931"/>
                  <a:gd name="T18" fmla="*/ 260 w 1268"/>
                  <a:gd name="T19" fmla="*/ 739 h 931"/>
                  <a:gd name="T20" fmla="*/ 473 w 1268"/>
                  <a:gd name="T21" fmla="*/ 739 h 931"/>
                  <a:gd name="T22" fmla="*/ 592 w 1268"/>
                  <a:gd name="T23" fmla="*/ 651 h 931"/>
                  <a:gd name="T24" fmla="*/ 473 w 1268"/>
                  <a:gd name="T25" fmla="*/ 563 h 931"/>
                  <a:gd name="T26" fmla="*/ 274 w 1268"/>
                  <a:gd name="T27" fmla="*/ 563 h 931"/>
                  <a:gd name="T28" fmla="*/ 408 w 1268"/>
                  <a:gd name="T29" fmla="*/ 331 h 931"/>
                  <a:gd name="T30" fmla="*/ 409 w 1268"/>
                  <a:gd name="T31" fmla="*/ 329 h 931"/>
                  <a:gd name="T32" fmla="*/ 437 w 1268"/>
                  <a:gd name="T33" fmla="*/ 223 h 931"/>
                  <a:gd name="T34" fmla="*/ 365 w 1268"/>
                  <a:gd name="T35" fmla="*/ 63 h 931"/>
                  <a:gd name="T36" fmla="*/ 197 w 1268"/>
                  <a:gd name="T37" fmla="*/ 9 h 931"/>
                  <a:gd name="T38" fmla="*/ 8 w 1268"/>
                  <a:gd name="T39" fmla="*/ 189 h 931"/>
                  <a:gd name="T40" fmla="*/ 33 w 1268"/>
                  <a:gd name="T41" fmla="*/ 329 h 931"/>
                  <a:gd name="T42" fmla="*/ 34 w 1268"/>
                  <a:gd name="T43" fmla="*/ 331 h 931"/>
                  <a:gd name="T44" fmla="*/ 173 w 1268"/>
                  <a:gd name="T45" fmla="*/ 572 h 931"/>
                  <a:gd name="T46" fmla="*/ 221 w 1268"/>
                  <a:gd name="T47" fmla="*/ 599 h 931"/>
                  <a:gd name="T48" fmla="*/ 221 w 1268"/>
                  <a:gd name="T49" fmla="*/ 599 h 931"/>
                  <a:gd name="T50" fmla="*/ 221 w 1268"/>
                  <a:gd name="T51" fmla="*/ 599 h 931"/>
                  <a:gd name="T52" fmla="*/ 473 w 1268"/>
                  <a:gd name="T53" fmla="*/ 599 h 931"/>
                  <a:gd name="T54" fmla="*/ 556 w 1268"/>
                  <a:gd name="T55" fmla="*/ 651 h 931"/>
                  <a:gd name="T56" fmla="*/ 473 w 1268"/>
                  <a:gd name="T57" fmla="*/ 703 h 931"/>
                  <a:gd name="T58" fmla="*/ 260 w 1268"/>
                  <a:gd name="T59" fmla="*/ 703 h 931"/>
                  <a:gd name="T60" fmla="*/ 106 w 1268"/>
                  <a:gd name="T61" fmla="*/ 817 h 931"/>
                  <a:gd name="T62" fmla="*/ 260 w 1268"/>
                  <a:gd name="T63" fmla="*/ 931 h 931"/>
                  <a:gd name="T64" fmla="*/ 934 w 1268"/>
                  <a:gd name="T65" fmla="*/ 931 h 931"/>
                  <a:gd name="T66" fmla="*/ 934 w 1268"/>
                  <a:gd name="T67" fmla="*/ 931 h 931"/>
                  <a:gd name="T68" fmla="*/ 1002 w 1268"/>
                  <a:gd name="T69" fmla="*/ 893 h 931"/>
                  <a:gd name="T70" fmla="*/ 1223 w 1268"/>
                  <a:gd name="T71" fmla="*/ 509 h 931"/>
                  <a:gd name="T72" fmla="*/ 1224 w 1268"/>
                  <a:gd name="T73" fmla="*/ 506 h 931"/>
                  <a:gd name="T74" fmla="*/ 1268 w 1268"/>
                  <a:gd name="T75" fmla="*/ 342 h 931"/>
                  <a:gd name="T76" fmla="*/ 1157 w 1268"/>
                  <a:gd name="T77" fmla="*/ 94 h 9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268" h="931">
                    <a:moveTo>
                      <a:pt x="1157" y="94"/>
                    </a:moveTo>
                    <a:cubicBezTo>
                      <a:pt x="1086" y="30"/>
                      <a:pt x="994" y="0"/>
                      <a:pt x="897" y="11"/>
                    </a:cubicBezTo>
                    <a:cubicBezTo>
                      <a:pt x="751" y="26"/>
                      <a:pt x="628" y="143"/>
                      <a:pt x="605" y="289"/>
                    </a:cubicBezTo>
                    <a:cubicBezTo>
                      <a:pt x="593" y="365"/>
                      <a:pt x="607" y="440"/>
                      <a:pt x="644" y="506"/>
                    </a:cubicBezTo>
                    <a:cubicBezTo>
                      <a:pt x="644" y="507"/>
                      <a:pt x="645" y="508"/>
                      <a:pt x="645" y="509"/>
                    </a:cubicBezTo>
                    <a:cubicBezTo>
                      <a:pt x="867" y="893"/>
                      <a:pt x="867" y="893"/>
                      <a:pt x="867" y="893"/>
                    </a:cubicBezTo>
                    <a:cubicBezTo>
                      <a:pt x="868" y="894"/>
                      <a:pt x="868" y="895"/>
                      <a:pt x="869" y="895"/>
                    </a:cubicBezTo>
                    <a:cubicBezTo>
                      <a:pt x="260" y="895"/>
                      <a:pt x="260" y="895"/>
                      <a:pt x="260" y="895"/>
                    </a:cubicBezTo>
                    <a:cubicBezTo>
                      <a:pt x="193" y="895"/>
                      <a:pt x="142" y="862"/>
                      <a:pt x="142" y="817"/>
                    </a:cubicBezTo>
                    <a:cubicBezTo>
                      <a:pt x="142" y="773"/>
                      <a:pt x="193" y="739"/>
                      <a:pt x="260" y="739"/>
                    </a:cubicBezTo>
                    <a:cubicBezTo>
                      <a:pt x="473" y="739"/>
                      <a:pt x="473" y="739"/>
                      <a:pt x="473" y="739"/>
                    </a:cubicBezTo>
                    <a:cubicBezTo>
                      <a:pt x="541" y="739"/>
                      <a:pt x="592" y="701"/>
                      <a:pt x="592" y="651"/>
                    </a:cubicBezTo>
                    <a:cubicBezTo>
                      <a:pt x="592" y="601"/>
                      <a:pt x="541" y="563"/>
                      <a:pt x="473" y="563"/>
                    </a:cubicBezTo>
                    <a:cubicBezTo>
                      <a:pt x="274" y="563"/>
                      <a:pt x="274" y="563"/>
                      <a:pt x="274" y="563"/>
                    </a:cubicBezTo>
                    <a:cubicBezTo>
                      <a:pt x="408" y="331"/>
                      <a:pt x="408" y="331"/>
                      <a:pt x="408" y="331"/>
                    </a:cubicBezTo>
                    <a:cubicBezTo>
                      <a:pt x="408" y="330"/>
                      <a:pt x="408" y="330"/>
                      <a:pt x="409" y="329"/>
                    </a:cubicBezTo>
                    <a:cubicBezTo>
                      <a:pt x="427" y="297"/>
                      <a:pt x="437" y="260"/>
                      <a:pt x="437" y="223"/>
                    </a:cubicBezTo>
                    <a:cubicBezTo>
                      <a:pt x="437" y="162"/>
                      <a:pt x="411" y="103"/>
                      <a:pt x="365" y="63"/>
                    </a:cubicBezTo>
                    <a:cubicBezTo>
                      <a:pt x="319" y="21"/>
                      <a:pt x="259" y="2"/>
                      <a:pt x="197" y="9"/>
                    </a:cubicBezTo>
                    <a:cubicBezTo>
                      <a:pt x="102" y="19"/>
                      <a:pt x="22" y="95"/>
                      <a:pt x="8" y="189"/>
                    </a:cubicBezTo>
                    <a:cubicBezTo>
                      <a:pt x="0" y="238"/>
                      <a:pt x="9" y="286"/>
                      <a:pt x="33" y="329"/>
                    </a:cubicBezTo>
                    <a:cubicBezTo>
                      <a:pt x="33" y="330"/>
                      <a:pt x="34" y="330"/>
                      <a:pt x="34" y="331"/>
                    </a:cubicBezTo>
                    <a:cubicBezTo>
                      <a:pt x="173" y="572"/>
                      <a:pt x="173" y="572"/>
                      <a:pt x="173" y="572"/>
                    </a:cubicBezTo>
                    <a:cubicBezTo>
                      <a:pt x="183" y="589"/>
                      <a:pt x="201" y="599"/>
                      <a:pt x="221" y="599"/>
                    </a:cubicBezTo>
                    <a:cubicBezTo>
                      <a:pt x="221" y="599"/>
                      <a:pt x="221" y="599"/>
                      <a:pt x="221" y="599"/>
                    </a:cubicBezTo>
                    <a:cubicBezTo>
                      <a:pt x="221" y="599"/>
                      <a:pt x="221" y="599"/>
                      <a:pt x="221" y="599"/>
                    </a:cubicBezTo>
                    <a:cubicBezTo>
                      <a:pt x="473" y="599"/>
                      <a:pt x="473" y="599"/>
                      <a:pt x="473" y="599"/>
                    </a:cubicBezTo>
                    <a:cubicBezTo>
                      <a:pt x="520" y="599"/>
                      <a:pt x="556" y="622"/>
                      <a:pt x="556" y="651"/>
                    </a:cubicBezTo>
                    <a:cubicBezTo>
                      <a:pt x="556" y="680"/>
                      <a:pt x="520" y="703"/>
                      <a:pt x="473" y="703"/>
                    </a:cubicBezTo>
                    <a:cubicBezTo>
                      <a:pt x="260" y="703"/>
                      <a:pt x="260" y="703"/>
                      <a:pt x="260" y="703"/>
                    </a:cubicBezTo>
                    <a:cubicBezTo>
                      <a:pt x="171" y="703"/>
                      <a:pt x="106" y="751"/>
                      <a:pt x="106" y="817"/>
                    </a:cubicBezTo>
                    <a:cubicBezTo>
                      <a:pt x="106" y="883"/>
                      <a:pt x="171" y="931"/>
                      <a:pt x="260" y="931"/>
                    </a:cubicBezTo>
                    <a:cubicBezTo>
                      <a:pt x="934" y="931"/>
                      <a:pt x="934" y="931"/>
                      <a:pt x="934" y="931"/>
                    </a:cubicBezTo>
                    <a:cubicBezTo>
                      <a:pt x="934" y="931"/>
                      <a:pt x="934" y="931"/>
                      <a:pt x="934" y="931"/>
                    </a:cubicBezTo>
                    <a:cubicBezTo>
                      <a:pt x="962" y="931"/>
                      <a:pt x="987" y="917"/>
                      <a:pt x="1002" y="893"/>
                    </a:cubicBezTo>
                    <a:cubicBezTo>
                      <a:pt x="1223" y="509"/>
                      <a:pt x="1223" y="509"/>
                      <a:pt x="1223" y="509"/>
                    </a:cubicBezTo>
                    <a:cubicBezTo>
                      <a:pt x="1224" y="508"/>
                      <a:pt x="1224" y="507"/>
                      <a:pt x="1224" y="506"/>
                    </a:cubicBezTo>
                    <a:cubicBezTo>
                      <a:pt x="1253" y="456"/>
                      <a:pt x="1268" y="399"/>
                      <a:pt x="1268" y="342"/>
                    </a:cubicBezTo>
                    <a:cubicBezTo>
                      <a:pt x="1268" y="248"/>
                      <a:pt x="1227" y="157"/>
                      <a:pt x="1157" y="94"/>
                    </a:cubicBezTo>
                    <a:close/>
                  </a:path>
                </a:pathLst>
              </a:custGeom>
              <a:grp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" name="Oval 8">
                <a:extLst>
                  <a:ext uri="{FF2B5EF4-FFF2-40B4-BE49-F238E27FC236}">
                    <a16:creationId xmlns:a16="http://schemas.microsoft.com/office/drawing/2014/main" id="{F619890E-F121-4B1E-F02C-E5F64DEDB3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5550" y="642938"/>
                <a:ext cx="173038" cy="174625"/>
              </a:xfrm>
              <a:prstGeom prst="ellipse">
                <a:avLst/>
              </a:prstGeom>
              <a:grp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1AD705A-DCC6-C1D8-C09D-4D9B222B0BD4}"/>
              </a:ext>
            </a:extLst>
          </p:cNvPr>
          <p:cNvGrpSpPr/>
          <p:nvPr/>
        </p:nvGrpSpPr>
        <p:grpSpPr>
          <a:xfrm>
            <a:off x="9300737" y="1392860"/>
            <a:ext cx="1485900" cy="1489075"/>
            <a:chOff x="882650" y="169863"/>
            <a:chExt cx="1485900" cy="1489075"/>
          </a:xfrm>
          <a:solidFill>
            <a:srgbClr val="374586"/>
          </a:solidFill>
        </p:grpSpPr>
        <p:sp>
          <p:nvSpPr>
            <p:cNvPr id="26" name="Oval 5">
              <a:extLst>
                <a:ext uri="{FF2B5EF4-FFF2-40B4-BE49-F238E27FC236}">
                  <a16:creationId xmlns:a16="http://schemas.microsoft.com/office/drawing/2014/main" id="{13374CAE-9B54-1642-9B81-815D70D842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2650" y="169863"/>
              <a:ext cx="1485900" cy="14890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AB3DBED-9020-AC87-4707-7CDFA0016227}"/>
                </a:ext>
              </a:extLst>
            </p:cNvPr>
            <p:cNvGrpSpPr/>
            <p:nvPr/>
          </p:nvGrpSpPr>
          <p:grpSpPr>
            <a:xfrm>
              <a:off x="1144588" y="560388"/>
              <a:ext cx="962025" cy="706438"/>
              <a:chOff x="1144588" y="560388"/>
              <a:chExt cx="962025" cy="706438"/>
            </a:xfrm>
            <a:grpFill/>
          </p:grpSpPr>
          <p:sp>
            <p:nvSpPr>
              <p:cNvPr id="28" name="Oval 6">
                <a:extLst>
                  <a:ext uri="{FF2B5EF4-FFF2-40B4-BE49-F238E27FC236}">
                    <a16:creationId xmlns:a16="http://schemas.microsoft.com/office/drawing/2014/main" id="{D5932634-8AB2-16CD-DB01-80E3C4DC66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2438" y="688976"/>
                <a:ext cx="261938" cy="261938"/>
              </a:xfrm>
              <a:prstGeom prst="ellipse">
                <a:avLst/>
              </a:prstGeom>
              <a:grp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" name="Freeform 7">
                <a:extLst>
                  <a:ext uri="{FF2B5EF4-FFF2-40B4-BE49-F238E27FC236}">
                    <a16:creationId xmlns:a16="http://schemas.microsoft.com/office/drawing/2014/main" id="{EA349285-184C-A8CF-43F7-B5284F0B16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4588" y="560388"/>
                <a:ext cx="962025" cy="706438"/>
              </a:xfrm>
              <a:custGeom>
                <a:avLst/>
                <a:gdLst>
                  <a:gd name="T0" fmla="*/ 1157 w 1268"/>
                  <a:gd name="T1" fmla="*/ 94 h 931"/>
                  <a:gd name="T2" fmla="*/ 897 w 1268"/>
                  <a:gd name="T3" fmla="*/ 11 h 931"/>
                  <a:gd name="T4" fmla="*/ 605 w 1268"/>
                  <a:gd name="T5" fmla="*/ 289 h 931"/>
                  <a:gd name="T6" fmla="*/ 644 w 1268"/>
                  <a:gd name="T7" fmla="*/ 506 h 931"/>
                  <a:gd name="T8" fmla="*/ 645 w 1268"/>
                  <a:gd name="T9" fmla="*/ 509 h 931"/>
                  <a:gd name="T10" fmla="*/ 867 w 1268"/>
                  <a:gd name="T11" fmla="*/ 893 h 931"/>
                  <a:gd name="T12" fmla="*/ 869 w 1268"/>
                  <a:gd name="T13" fmla="*/ 895 h 931"/>
                  <a:gd name="T14" fmla="*/ 260 w 1268"/>
                  <a:gd name="T15" fmla="*/ 895 h 931"/>
                  <a:gd name="T16" fmla="*/ 142 w 1268"/>
                  <a:gd name="T17" fmla="*/ 817 h 931"/>
                  <a:gd name="T18" fmla="*/ 260 w 1268"/>
                  <a:gd name="T19" fmla="*/ 739 h 931"/>
                  <a:gd name="T20" fmla="*/ 473 w 1268"/>
                  <a:gd name="T21" fmla="*/ 739 h 931"/>
                  <a:gd name="T22" fmla="*/ 592 w 1268"/>
                  <a:gd name="T23" fmla="*/ 651 h 931"/>
                  <a:gd name="T24" fmla="*/ 473 w 1268"/>
                  <a:gd name="T25" fmla="*/ 563 h 931"/>
                  <a:gd name="T26" fmla="*/ 274 w 1268"/>
                  <a:gd name="T27" fmla="*/ 563 h 931"/>
                  <a:gd name="T28" fmla="*/ 408 w 1268"/>
                  <a:gd name="T29" fmla="*/ 331 h 931"/>
                  <a:gd name="T30" fmla="*/ 409 w 1268"/>
                  <a:gd name="T31" fmla="*/ 329 h 931"/>
                  <a:gd name="T32" fmla="*/ 437 w 1268"/>
                  <a:gd name="T33" fmla="*/ 223 h 931"/>
                  <a:gd name="T34" fmla="*/ 365 w 1268"/>
                  <a:gd name="T35" fmla="*/ 63 h 931"/>
                  <a:gd name="T36" fmla="*/ 197 w 1268"/>
                  <a:gd name="T37" fmla="*/ 9 h 931"/>
                  <a:gd name="T38" fmla="*/ 8 w 1268"/>
                  <a:gd name="T39" fmla="*/ 189 h 931"/>
                  <a:gd name="T40" fmla="*/ 33 w 1268"/>
                  <a:gd name="T41" fmla="*/ 329 h 931"/>
                  <a:gd name="T42" fmla="*/ 34 w 1268"/>
                  <a:gd name="T43" fmla="*/ 331 h 931"/>
                  <a:gd name="T44" fmla="*/ 173 w 1268"/>
                  <a:gd name="T45" fmla="*/ 572 h 931"/>
                  <a:gd name="T46" fmla="*/ 221 w 1268"/>
                  <a:gd name="T47" fmla="*/ 599 h 931"/>
                  <a:gd name="T48" fmla="*/ 221 w 1268"/>
                  <a:gd name="T49" fmla="*/ 599 h 931"/>
                  <a:gd name="T50" fmla="*/ 221 w 1268"/>
                  <a:gd name="T51" fmla="*/ 599 h 931"/>
                  <a:gd name="T52" fmla="*/ 473 w 1268"/>
                  <a:gd name="T53" fmla="*/ 599 h 931"/>
                  <a:gd name="T54" fmla="*/ 556 w 1268"/>
                  <a:gd name="T55" fmla="*/ 651 h 931"/>
                  <a:gd name="T56" fmla="*/ 473 w 1268"/>
                  <a:gd name="T57" fmla="*/ 703 h 931"/>
                  <a:gd name="T58" fmla="*/ 260 w 1268"/>
                  <a:gd name="T59" fmla="*/ 703 h 931"/>
                  <a:gd name="T60" fmla="*/ 106 w 1268"/>
                  <a:gd name="T61" fmla="*/ 817 h 931"/>
                  <a:gd name="T62" fmla="*/ 260 w 1268"/>
                  <a:gd name="T63" fmla="*/ 931 h 931"/>
                  <a:gd name="T64" fmla="*/ 934 w 1268"/>
                  <a:gd name="T65" fmla="*/ 931 h 931"/>
                  <a:gd name="T66" fmla="*/ 934 w 1268"/>
                  <a:gd name="T67" fmla="*/ 931 h 931"/>
                  <a:gd name="T68" fmla="*/ 1002 w 1268"/>
                  <a:gd name="T69" fmla="*/ 893 h 931"/>
                  <a:gd name="T70" fmla="*/ 1223 w 1268"/>
                  <a:gd name="T71" fmla="*/ 509 h 931"/>
                  <a:gd name="T72" fmla="*/ 1224 w 1268"/>
                  <a:gd name="T73" fmla="*/ 506 h 931"/>
                  <a:gd name="T74" fmla="*/ 1268 w 1268"/>
                  <a:gd name="T75" fmla="*/ 342 h 931"/>
                  <a:gd name="T76" fmla="*/ 1157 w 1268"/>
                  <a:gd name="T77" fmla="*/ 94 h 9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268" h="931">
                    <a:moveTo>
                      <a:pt x="1157" y="94"/>
                    </a:moveTo>
                    <a:cubicBezTo>
                      <a:pt x="1086" y="30"/>
                      <a:pt x="994" y="0"/>
                      <a:pt x="897" y="11"/>
                    </a:cubicBezTo>
                    <a:cubicBezTo>
                      <a:pt x="751" y="26"/>
                      <a:pt x="628" y="143"/>
                      <a:pt x="605" y="289"/>
                    </a:cubicBezTo>
                    <a:cubicBezTo>
                      <a:pt x="593" y="365"/>
                      <a:pt x="607" y="440"/>
                      <a:pt x="644" y="506"/>
                    </a:cubicBezTo>
                    <a:cubicBezTo>
                      <a:pt x="644" y="507"/>
                      <a:pt x="645" y="508"/>
                      <a:pt x="645" y="509"/>
                    </a:cubicBezTo>
                    <a:cubicBezTo>
                      <a:pt x="867" y="893"/>
                      <a:pt x="867" y="893"/>
                      <a:pt x="867" y="893"/>
                    </a:cubicBezTo>
                    <a:cubicBezTo>
                      <a:pt x="868" y="894"/>
                      <a:pt x="868" y="895"/>
                      <a:pt x="869" y="895"/>
                    </a:cubicBezTo>
                    <a:cubicBezTo>
                      <a:pt x="260" y="895"/>
                      <a:pt x="260" y="895"/>
                      <a:pt x="260" y="895"/>
                    </a:cubicBezTo>
                    <a:cubicBezTo>
                      <a:pt x="193" y="895"/>
                      <a:pt x="142" y="862"/>
                      <a:pt x="142" y="817"/>
                    </a:cubicBezTo>
                    <a:cubicBezTo>
                      <a:pt x="142" y="773"/>
                      <a:pt x="193" y="739"/>
                      <a:pt x="260" y="739"/>
                    </a:cubicBezTo>
                    <a:cubicBezTo>
                      <a:pt x="473" y="739"/>
                      <a:pt x="473" y="739"/>
                      <a:pt x="473" y="739"/>
                    </a:cubicBezTo>
                    <a:cubicBezTo>
                      <a:pt x="541" y="739"/>
                      <a:pt x="592" y="701"/>
                      <a:pt x="592" y="651"/>
                    </a:cubicBezTo>
                    <a:cubicBezTo>
                      <a:pt x="592" y="601"/>
                      <a:pt x="541" y="563"/>
                      <a:pt x="473" y="563"/>
                    </a:cubicBezTo>
                    <a:cubicBezTo>
                      <a:pt x="274" y="563"/>
                      <a:pt x="274" y="563"/>
                      <a:pt x="274" y="563"/>
                    </a:cubicBezTo>
                    <a:cubicBezTo>
                      <a:pt x="408" y="331"/>
                      <a:pt x="408" y="331"/>
                      <a:pt x="408" y="331"/>
                    </a:cubicBezTo>
                    <a:cubicBezTo>
                      <a:pt x="408" y="330"/>
                      <a:pt x="408" y="330"/>
                      <a:pt x="409" y="329"/>
                    </a:cubicBezTo>
                    <a:cubicBezTo>
                      <a:pt x="427" y="297"/>
                      <a:pt x="437" y="260"/>
                      <a:pt x="437" y="223"/>
                    </a:cubicBezTo>
                    <a:cubicBezTo>
                      <a:pt x="437" y="162"/>
                      <a:pt x="411" y="103"/>
                      <a:pt x="365" y="63"/>
                    </a:cubicBezTo>
                    <a:cubicBezTo>
                      <a:pt x="319" y="21"/>
                      <a:pt x="259" y="2"/>
                      <a:pt x="197" y="9"/>
                    </a:cubicBezTo>
                    <a:cubicBezTo>
                      <a:pt x="102" y="19"/>
                      <a:pt x="22" y="95"/>
                      <a:pt x="8" y="189"/>
                    </a:cubicBezTo>
                    <a:cubicBezTo>
                      <a:pt x="0" y="238"/>
                      <a:pt x="9" y="286"/>
                      <a:pt x="33" y="329"/>
                    </a:cubicBezTo>
                    <a:cubicBezTo>
                      <a:pt x="33" y="330"/>
                      <a:pt x="34" y="330"/>
                      <a:pt x="34" y="331"/>
                    </a:cubicBezTo>
                    <a:cubicBezTo>
                      <a:pt x="173" y="572"/>
                      <a:pt x="173" y="572"/>
                      <a:pt x="173" y="572"/>
                    </a:cubicBezTo>
                    <a:cubicBezTo>
                      <a:pt x="183" y="589"/>
                      <a:pt x="201" y="599"/>
                      <a:pt x="221" y="599"/>
                    </a:cubicBezTo>
                    <a:cubicBezTo>
                      <a:pt x="221" y="599"/>
                      <a:pt x="221" y="599"/>
                      <a:pt x="221" y="599"/>
                    </a:cubicBezTo>
                    <a:cubicBezTo>
                      <a:pt x="221" y="599"/>
                      <a:pt x="221" y="599"/>
                      <a:pt x="221" y="599"/>
                    </a:cubicBezTo>
                    <a:cubicBezTo>
                      <a:pt x="473" y="599"/>
                      <a:pt x="473" y="599"/>
                      <a:pt x="473" y="599"/>
                    </a:cubicBezTo>
                    <a:cubicBezTo>
                      <a:pt x="520" y="599"/>
                      <a:pt x="556" y="622"/>
                      <a:pt x="556" y="651"/>
                    </a:cubicBezTo>
                    <a:cubicBezTo>
                      <a:pt x="556" y="680"/>
                      <a:pt x="520" y="703"/>
                      <a:pt x="473" y="703"/>
                    </a:cubicBezTo>
                    <a:cubicBezTo>
                      <a:pt x="260" y="703"/>
                      <a:pt x="260" y="703"/>
                      <a:pt x="260" y="703"/>
                    </a:cubicBezTo>
                    <a:cubicBezTo>
                      <a:pt x="171" y="703"/>
                      <a:pt x="106" y="751"/>
                      <a:pt x="106" y="817"/>
                    </a:cubicBezTo>
                    <a:cubicBezTo>
                      <a:pt x="106" y="883"/>
                      <a:pt x="171" y="931"/>
                      <a:pt x="260" y="931"/>
                    </a:cubicBezTo>
                    <a:cubicBezTo>
                      <a:pt x="934" y="931"/>
                      <a:pt x="934" y="931"/>
                      <a:pt x="934" y="931"/>
                    </a:cubicBezTo>
                    <a:cubicBezTo>
                      <a:pt x="934" y="931"/>
                      <a:pt x="934" y="931"/>
                      <a:pt x="934" y="931"/>
                    </a:cubicBezTo>
                    <a:cubicBezTo>
                      <a:pt x="962" y="931"/>
                      <a:pt x="987" y="917"/>
                      <a:pt x="1002" y="893"/>
                    </a:cubicBezTo>
                    <a:cubicBezTo>
                      <a:pt x="1223" y="509"/>
                      <a:pt x="1223" y="509"/>
                      <a:pt x="1223" y="509"/>
                    </a:cubicBezTo>
                    <a:cubicBezTo>
                      <a:pt x="1224" y="508"/>
                      <a:pt x="1224" y="507"/>
                      <a:pt x="1224" y="506"/>
                    </a:cubicBezTo>
                    <a:cubicBezTo>
                      <a:pt x="1253" y="456"/>
                      <a:pt x="1268" y="399"/>
                      <a:pt x="1268" y="342"/>
                    </a:cubicBezTo>
                    <a:cubicBezTo>
                      <a:pt x="1268" y="248"/>
                      <a:pt x="1227" y="157"/>
                      <a:pt x="1157" y="94"/>
                    </a:cubicBezTo>
                    <a:close/>
                  </a:path>
                </a:pathLst>
              </a:custGeom>
              <a:grp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1" name="Oval 8">
                <a:extLst>
                  <a:ext uri="{FF2B5EF4-FFF2-40B4-BE49-F238E27FC236}">
                    <a16:creationId xmlns:a16="http://schemas.microsoft.com/office/drawing/2014/main" id="{50CBD276-ECC7-0355-083C-24FC57E376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5550" y="642938"/>
                <a:ext cx="173038" cy="174625"/>
              </a:xfrm>
              <a:prstGeom prst="ellipse">
                <a:avLst/>
              </a:prstGeom>
              <a:grp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pic>
        <p:nvPicPr>
          <p:cNvPr id="39" name="Picture 38" descr="A black and green logo&#10;&#10;Description automatically generated">
            <a:extLst>
              <a:ext uri="{FF2B5EF4-FFF2-40B4-BE49-F238E27FC236}">
                <a16:creationId xmlns:a16="http://schemas.microsoft.com/office/drawing/2014/main" id="{9FE0865E-FF71-8CEC-108A-E29E4D2903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063" y="416560"/>
            <a:ext cx="944015" cy="394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3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F20E7825-5380-E1F7-8299-AC4CE758CC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521" y="385887"/>
            <a:ext cx="1523821" cy="462723"/>
          </a:xfrm>
          <a:prstGeom prst="rect">
            <a:avLst/>
          </a:prstGeom>
        </p:spPr>
      </p:pic>
      <p:pic>
        <p:nvPicPr>
          <p:cNvPr id="41" name="Picture 40" descr="A white rectangular sign with blue and pink text&#10;&#10;Description automatically generated">
            <a:extLst>
              <a:ext uri="{FF2B5EF4-FFF2-40B4-BE49-F238E27FC236}">
                <a16:creationId xmlns:a16="http://schemas.microsoft.com/office/drawing/2014/main" id="{7444B015-475B-09A2-5E12-EABBD56FC0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35" y="-163446"/>
            <a:ext cx="1454855" cy="145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4745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616B6-6093-BC33-2986-57629B87D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212" y="2592773"/>
            <a:ext cx="9415117" cy="1325563"/>
          </a:xfrm>
        </p:spPr>
        <p:txBody>
          <a:bodyPr>
            <a:noAutofit/>
          </a:bodyPr>
          <a:lstStyle/>
          <a:p>
            <a:r>
              <a:rPr lang="en-GB" sz="7200" b="1" dirty="0">
                <a:solidFill>
                  <a:srgbClr val="374586"/>
                </a:solidFill>
              </a:rPr>
              <a:t>What benefits do you expect to realise? </a:t>
            </a:r>
          </a:p>
        </p:txBody>
      </p:sp>
      <p:pic>
        <p:nvPicPr>
          <p:cNvPr id="66" name="Picture 65" descr="A black and green logo&#10;&#10;Description automatically generated">
            <a:extLst>
              <a:ext uri="{FF2B5EF4-FFF2-40B4-BE49-F238E27FC236}">
                <a16:creationId xmlns:a16="http://schemas.microsoft.com/office/drawing/2014/main" id="{1CAE1A76-AEA7-4D2D-4FC1-B3626B779B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063" y="416560"/>
            <a:ext cx="944015" cy="394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Picture 66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7A278B0A-3287-17AF-D3F4-F1E45BC8CE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521" y="385887"/>
            <a:ext cx="1523821" cy="462723"/>
          </a:xfrm>
          <a:prstGeom prst="rect">
            <a:avLst/>
          </a:prstGeom>
        </p:spPr>
      </p:pic>
      <p:pic>
        <p:nvPicPr>
          <p:cNvPr id="68" name="Picture 67" descr="A white rectangular sign with blue and pink text&#10;&#10;Description automatically generated">
            <a:extLst>
              <a:ext uri="{FF2B5EF4-FFF2-40B4-BE49-F238E27FC236}">
                <a16:creationId xmlns:a16="http://schemas.microsoft.com/office/drawing/2014/main" id="{1F582B34-3264-6589-4005-E309B23751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35" y="-163446"/>
            <a:ext cx="1454855" cy="14548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7D1A8C-1487-1C57-9608-3AD187175B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927" b="45816"/>
          <a:stretch/>
        </p:blipFill>
        <p:spPr>
          <a:xfrm>
            <a:off x="0" y="5219700"/>
            <a:ext cx="121920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710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02F1ADF9-021E-A6D3-3F1A-2E20138DA94D}"/>
              </a:ext>
            </a:extLst>
          </p:cNvPr>
          <p:cNvSpPr txBox="1"/>
          <p:nvPr/>
        </p:nvSpPr>
        <p:spPr>
          <a:xfrm>
            <a:off x="502436" y="3891136"/>
            <a:ext cx="3654894" cy="3279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GB" sz="1400" b="1" kern="100" dirty="0">
                <a:solidFill>
                  <a:srgbClr val="374586"/>
                </a:solidFill>
                <a:effectLst/>
                <a:ea typeface="Aptos" panose="020B0004020202020204" pitchFamily="34" charset="0"/>
                <a:cs typeface="Poppins" panose="00000500000000000000" pitchFamily="2" charset="0"/>
              </a:rPr>
              <a:t>Process Standardisation </a:t>
            </a:r>
            <a:r>
              <a:rPr lang="en-GB" sz="1400" b="1" kern="100" dirty="0">
                <a:solidFill>
                  <a:srgbClr val="374586"/>
                </a:solidFill>
                <a:ea typeface="Aptos" panose="020B0004020202020204" pitchFamily="34" charset="0"/>
                <a:cs typeface="Poppins" panose="00000500000000000000" pitchFamily="2" charset="0"/>
              </a:rPr>
              <a:t>&amp; </a:t>
            </a:r>
            <a:r>
              <a:rPr lang="en-GB" sz="1400" b="1" kern="100" dirty="0">
                <a:solidFill>
                  <a:srgbClr val="374586"/>
                </a:solidFill>
                <a:effectLst/>
                <a:ea typeface="Aptos" panose="020B0004020202020204" pitchFamily="34" charset="0"/>
                <a:cs typeface="Poppins" panose="00000500000000000000" pitchFamily="2" charset="0"/>
              </a:rPr>
              <a:t> Centralisation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9445936-CE91-3AB4-D056-3E758A616D79}"/>
              </a:ext>
            </a:extLst>
          </p:cNvPr>
          <p:cNvSpPr txBox="1"/>
          <p:nvPr/>
        </p:nvSpPr>
        <p:spPr>
          <a:xfrm>
            <a:off x="4327032" y="3891136"/>
            <a:ext cx="3537936" cy="3279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GB" sz="1400" b="1" kern="100" dirty="0">
                <a:solidFill>
                  <a:srgbClr val="374586"/>
                </a:solidFill>
                <a:effectLst/>
                <a:ea typeface="Aptos" panose="020B0004020202020204" pitchFamily="34" charset="0"/>
                <a:cs typeface="Poppins" panose="00000500000000000000" pitchFamily="2" charset="0"/>
              </a:rPr>
              <a:t>Continuous Improvement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4960FD-44F1-D804-E84A-8B94E0C4D251}"/>
              </a:ext>
            </a:extLst>
          </p:cNvPr>
          <p:cNvSpPr txBox="1"/>
          <p:nvPr/>
        </p:nvSpPr>
        <p:spPr>
          <a:xfrm>
            <a:off x="7864968" y="3891136"/>
            <a:ext cx="39978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GB" sz="1400" b="1" kern="100" dirty="0">
                <a:solidFill>
                  <a:srgbClr val="374586"/>
                </a:solidFill>
                <a:effectLst/>
                <a:ea typeface="Aptos" panose="020B0004020202020204" pitchFamily="34" charset="0"/>
                <a:cs typeface="Poppins" panose="00000500000000000000" pitchFamily="2" charset="0"/>
              </a:rPr>
              <a:t>Reduced </a:t>
            </a:r>
            <a:r>
              <a:rPr lang="en-GB" sz="1400" b="1" kern="100" dirty="0">
                <a:solidFill>
                  <a:srgbClr val="374586"/>
                </a:solidFill>
                <a:ea typeface="Aptos" panose="020B0004020202020204" pitchFamily="34" charset="0"/>
                <a:cs typeface="Poppins" panose="00000500000000000000" pitchFamily="2" charset="0"/>
              </a:rPr>
              <a:t>I</a:t>
            </a:r>
            <a:r>
              <a:rPr lang="en-GB" sz="1400" b="1" kern="100" dirty="0">
                <a:solidFill>
                  <a:srgbClr val="374586"/>
                </a:solidFill>
                <a:effectLst/>
                <a:ea typeface="Aptos" panose="020B0004020202020204" pitchFamily="34" charset="0"/>
                <a:cs typeface="Poppins" panose="00000500000000000000" pitchFamily="2" charset="0"/>
              </a:rPr>
              <a:t>nefficiencies </a:t>
            </a:r>
            <a:r>
              <a:rPr lang="en-GB" sz="1400" b="1" kern="100" dirty="0">
                <a:solidFill>
                  <a:srgbClr val="374586"/>
                </a:solidFill>
                <a:ea typeface="Aptos" panose="020B0004020202020204" pitchFamily="34" charset="0"/>
                <a:cs typeface="Poppins" panose="00000500000000000000" pitchFamily="2" charset="0"/>
              </a:rPr>
              <a:t>&amp;</a:t>
            </a:r>
            <a:r>
              <a:rPr lang="en-GB" sz="1400" b="1" kern="100" dirty="0">
                <a:solidFill>
                  <a:srgbClr val="374586"/>
                </a:solidFill>
                <a:effectLst/>
                <a:ea typeface="Aptos" panose="020B0004020202020204" pitchFamily="34" charset="0"/>
                <a:cs typeface="Poppins" panose="00000500000000000000" pitchFamily="2" charset="0"/>
              </a:rPr>
              <a:t> </a:t>
            </a:r>
            <a:r>
              <a:rPr lang="en-GB" sz="1400" b="1" kern="100" dirty="0">
                <a:solidFill>
                  <a:srgbClr val="374586"/>
                </a:solidFill>
                <a:ea typeface="Aptos" panose="020B0004020202020204" pitchFamily="34" charset="0"/>
                <a:cs typeface="Poppins" panose="00000500000000000000" pitchFamily="2" charset="0"/>
              </a:rPr>
              <a:t>Leveraging AI</a:t>
            </a:r>
            <a:endParaRPr lang="en-GB" sz="1400" b="1" kern="100" dirty="0">
              <a:solidFill>
                <a:srgbClr val="374586"/>
              </a:solidFill>
              <a:effectLst/>
              <a:ea typeface="Aptos" panose="020B0004020202020204" pitchFamily="34" charset="0"/>
              <a:cs typeface="Poppins" panose="000005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052A98-AE30-E151-18C3-7E6EC706BD64}"/>
              </a:ext>
            </a:extLst>
          </p:cNvPr>
          <p:cNvSpPr txBox="1"/>
          <p:nvPr/>
        </p:nvSpPr>
        <p:spPr>
          <a:xfrm>
            <a:off x="597569" y="4267482"/>
            <a:ext cx="34130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kern="100" dirty="0">
                <a:solidFill>
                  <a:srgbClr val="000000"/>
                </a:solidFill>
                <a:ea typeface="Aptos" panose="020B0004020202020204" pitchFamily="34" charset="0"/>
                <a:cs typeface="Poppins" panose="00000500000000000000" pitchFamily="2" charset="0"/>
              </a:rPr>
              <a:t>N</a:t>
            </a:r>
            <a:r>
              <a:rPr lang="en-GB" sz="1400" kern="1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Poppins" panose="00000500000000000000" pitchFamily="2" charset="0"/>
              </a:rPr>
              <a:t>o more disparate processes created and stored in different tools such as Visio and SharePoint</a:t>
            </a:r>
            <a:r>
              <a:rPr lang="en-GB" sz="1400" kern="100" dirty="0">
                <a:solidFill>
                  <a:srgbClr val="000000"/>
                </a:solidFill>
                <a:ea typeface="Aptos" panose="020B0004020202020204" pitchFamily="34" charset="0"/>
                <a:cs typeface="Poppins" panose="00000500000000000000" pitchFamily="2" charset="0"/>
              </a:rPr>
              <a:t>.</a:t>
            </a:r>
            <a:r>
              <a:rPr lang="en-GB" sz="1400" kern="1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Poppins" panose="00000500000000000000" pitchFamily="2" charset="0"/>
              </a:rPr>
              <a:t> </a:t>
            </a:r>
            <a:r>
              <a:rPr lang="en-GB" sz="1400" kern="100" dirty="0">
                <a:solidFill>
                  <a:srgbClr val="000000"/>
                </a:solidFill>
                <a:ea typeface="Aptos" panose="020B0004020202020204" pitchFamily="34" charset="0"/>
                <a:cs typeface="Poppins" panose="00000500000000000000" pitchFamily="2" charset="0"/>
              </a:rPr>
              <a:t>There</a:t>
            </a:r>
            <a:r>
              <a:rPr lang="en-GB" sz="1400" kern="1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Poppins" panose="00000500000000000000" pitchFamily="2" charset="0"/>
              </a:rPr>
              <a:t> will be one single source of accessible truth across all businesses.</a:t>
            </a:r>
            <a:r>
              <a:rPr lang="en-GB" sz="1400" kern="100" dirty="0">
                <a:solidFill>
                  <a:srgbClr val="000000"/>
                </a:solidFill>
                <a:ea typeface="Aptos" panose="020B0004020202020204" pitchFamily="34" charset="0"/>
                <a:cs typeface="Poppins" panose="00000500000000000000" pitchFamily="2" charset="0"/>
              </a:rPr>
              <a:t> </a:t>
            </a:r>
            <a:endParaRPr lang="en-GB" sz="1400" kern="100" dirty="0">
              <a:solidFill>
                <a:srgbClr val="000000"/>
              </a:solidFill>
              <a:effectLst/>
              <a:ea typeface="Aptos" panose="020B0004020202020204" pitchFamily="34" charset="0"/>
              <a:cs typeface="Poppins" panose="00000500000000000000" pitchFamily="2" charset="0"/>
            </a:endParaRPr>
          </a:p>
          <a:p>
            <a:endParaRPr lang="en-GB" sz="1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C40100A-C967-D6AE-44E4-A256F36585FF}"/>
              </a:ext>
            </a:extLst>
          </p:cNvPr>
          <p:cNvSpPr txBox="1"/>
          <p:nvPr/>
        </p:nvSpPr>
        <p:spPr>
          <a:xfrm>
            <a:off x="4327032" y="4267482"/>
            <a:ext cx="341305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kern="100" dirty="0">
                <a:solidFill>
                  <a:srgbClr val="000000"/>
                </a:solidFill>
                <a:ea typeface="Aptos" panose="020B0004020202020204" pitchFamily="34" charset="0"/>
                <a:cs typeface="Poppins" panose="00000500000000000000" pitchFamily="2" charset="0"/>
              </a:rPr>
              <a:t>T</a:t>
            </a:r>
            <a:r>
              <a:rPr lang="en-GB" sz="1400" kern="1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Poppins" panose="00000500000000000000" pitchFamily="2" charset="0"/>
              </a:rPr>
              <a:t>he ability to use simulation to identify areas to improve and scenario test before making business changes. </a:t>
            </a:r>
            <a:r>
              <a:rPr lang="en-GB" sz="1400" b="1" kern="1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Poppins" panose="00000500000000000000" pitchFamily="2" charset="0"/>
              </a:rPr>
              <a:t> </a:t>
            </a:r>
          </a:p>
          <a:p>
            <a:pPr algn="ctr"/>
            <a:endParaRPr lang="en-GB" sz="1400" kern="100" dirty="0">
              <a:solidFill>
                <a:srgbClr val="000000"/>
              </a:solidFill>
              <a:effectLst/>
              <a:ea typeface="Aptos" panose="020B0004020202020204" pitchFamily="34" charset="0"/>
              <a:cs typeface="Poppins" panose="00000500000000000000" pitchFamily="2" charset="0"/>
            </a:endParaRPr>
          </a:p>
          <a:p>
            <a:endParaRPr lang="en-GB" sz="1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9BD9F89-23A0-EB29-3545-16A58DF9606A}"/>
              </a:ext>
            </a:extLst>
          </p:cNvPr>
          <p:cNvSpPr txBox="1"/>
          <p:nvPr/>
        </p:nvSpPr>
        <p:spPr>
          <a:xfrm>
            <a:off x="8120056" y="4267482"/>
            <a:ext cx="34130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kern="100" dirty="0">
                <a:solidFill>
                  <a:srgbClr val="000000"/>
                </a:solidFill>
                <a:ea typeface="Aptos" panose="020B0004020202020204" pitchFamily="34" charset="0"/>
                <a:cs typeface="Poppins" panose="00000500000000000000" pitchFamily="2" charset="0"/>
              </a:rPr>
              <a:t>Utilise </a:t>
            </a:r>
            <a:r>
              <a:rPr lang="en-GB" sz="1400" kern="1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Poppins" panose="00000500000000000000" pitchFamily="2" charset="0"/>
              </a:rPr>
              <a:t>process mining to identify bottlenecks and inefficiencies to help streamline processes. Spotting areas of opportunity to use AI to improve ways of working</a:t>
            </a:r>
            <a:r>
              <a:rPr lang="en-GB" sz="1400" kern="100" dirty="0">
                <a:solidFill>
                  <a:srgbClr val="000000"/>
                </a:solidFill>
                <a:ea typeface="Aptos" panose="020B0004020202020204" pitchFamily="34" charset="0"/>
                <a:cs typeface="Poppins" panose="00000500000000000000" pitchFamily="2" charset="0"/>
              </a:rPr>
              <a:t> and resource utilisation. </a:t>
            </a:r>
            <a:endParaRPr lang="en-GB" sz="1400" kern="100" dirty="0">
              <a:solidFill>
                <a:srgbClr val="000000"/>
              </a:solidFill>
              <a:effectLst/>
              <a:ea typeface="Aptos" panose="020B0004020202020204" pitchFamily="34" charset="0"/>
              <a:cs typeface="Poppins" panose="00000500000000000000" pitchFamily="2" charset="0"/>
            </a:endParaRPr>
          </a:p>
          <a:p>
            <a:pPr algn="ctr"/>
            <a:endParaRPr lang="en-GB" sz="1400" b="1" kern="100" dirty="0">
              <a:solidFill>
                <a:srgbClr val="000000"/>
              </a:solidFill>
              <a:effectLst/>
              <a:ea typeface="Aptos" panose="020B0004020202020204" pitchFamily="34" charset="0"/>
              <a:cs typeface="Poppins" panose="00000500000000000000" pitchFamily="2" charset="0"/>
            </a:endParaRPr>
          </a:p>
          <a:p>
            <a:pPr algn="ctr"/>
            <a:endParaRPr lang="en-GB" sz="1400" kern="100" dirty="0">
              <a:solidFill>
                <a:srgbClr val="000000"/>
              </a:solidFill>
              <a:effectLst/>
              <a:ea typeface="Aptos" panose="020B0004020202020204" pitchFamily="34" charset="0"/>
              <a:cs typeface="Poppins" panose="00000500000000000000" pitchFamily="2" charset="0"/>
            </a:endParaRPr>
          </a:p>
          <a:p>
            <a:endParaRPr lang="en-GB" sz="14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4FF34AE-808C-57BC-ECCD-5D3A259A5A72}"/>
              </a:ext>
            </a:extLst>
          </p:cNvPr>
          <p:cNvGrpSpPr/>
          <p:nvPr/>
        </p:nvGrpSpPr>
        <p:grpSpPr>
          <a:xfrm>
            <a:off x="1586933" y="2035913"/>
            <a:ext cx="1485900" cy="1489075"/>
            <a:chOff x="882650" y="169863"/>
            <a:chExt cx="1485900" cy="1489075"/>
          </a:xfrm>
          <a:solidFill>
            <a:srgbClr val="374586"/>
          </a:solidFill>
        </p:grpSpPr>
        <p:sp>
          <p:nvSpPr>
            <p:cNvPr id="7" name="Oval 5">
              <a:extLst>
                <a:ext uri="{FF2B5EF4-FFF2-40B4-BE49-F238E27FC236}">
                  <a16:creationId xmlns:a16="http://schemas.microsoft.com/office/drawing/2014/main" id="{B6D781D6-9B1A-6070-E1D9-865D499509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2650" y="169863"/>
              <a:ext cx="1485900" cy="14890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574685E-CC3B-B27A-2514-ADA2EEAAC5BD}"/>
                </a:ext>
              </a:extLst>
            </p:cNvPr>
            <p:cNvGrpSpPr/>
            <p:nvPr/>
          </p:nvGrpSpPr>
          <p:grpSpPr>
            <a:xfrm>
              <a:off x="1122363" y="442913"/>
              <a:ext cx="1003300" cy="882651"/>
              <a:chOff x="1122363" y="442913"/>
              <a:chExt cx="1003300" cy="882651"/>
            </a:xfrm>
            <a:grpFill/>
          </p:grpSpPr>
          <p:sp>
            <p:nvSpPr>
              <p:cNvPr id="9" name="Freeform 6">
                <a:extLst>
                  <a:ext uri="{FF2B5EF4-FFF2-40B4-BE49-F238E27FC236}">
                    <a16:creationId xmlns:a16="http://schemas.microsoft.com/office/drawing/2014/main" id="{BB24F432-FC7C-3BED-AC44-2F173D3F73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6700" y="442913"/>
                <a:ext cx="588963" cy="590550"/>
              </a:xfrm>
              <a:custGeom>
                <a:avLst/>
                <a:gdLst>
                  <a:gd name="T0" fmla="*/ 426 w 776"/>
                  <a:gd name="T1" fmla="*/ 778 h 778"/>
                  <a:gd name="T2" fmla="*/ 350 w 776"/>
                  <a:gd name="T3" fmla="*/ 778 h 778"/>
                  <a:gd name="T4" fmla="*/ 311 w 776"/>
                  <a:gd name="T5" fmla="*/ 743 h 778"/>
                  <a:gd name="T6" fmla="*/ 302 w 776"/>
                  <a:gd name="T7" fmla="*/ 677 h 778"/>
                  <a:gd name="T8" fmla="*/ 246 w 776"/>
                  <a:gd name="T9" fmla="*/ 653 h 778"/>
                  <a:gd name="T10" fmla="*/ 193 w 776"/>
                  <a:gd name="T11" fmla="*/ 694 h 778"/>
                  <a:gd name="T12" fmla="*/ 193 w 776"/>
                  <a:gd name="T13" fmla="*/ 694 h 778"/>
                  <a:gd name="T14" fmla="*/ 169 w 776"/>
                  <a:gd name="T15" fmla="*/ 702 h 778"/>
                  <a:gd name="T16" fmla="*/ 141 w 776"/>
                  <a:gd name="T17" fmla="*/ 691 h 778"/>
                  <a:gd name="T18" fmla="*/ 87 w 776"/>
                  <a:gd name="T19" fmla="*/ 637 h 778"/>
                  <a:gd name="T20" fmla="*/ 83 w 776"/>
                  <a:gd name="T21" fmla="*/ 585 h 778"/>
                  <a:gd name="T22" fmla="*/ 124 w 776"/>
                  <a:gd name="T23" fmla="*/ 531 h 778"/>
                  <a:gd name="T24" fmla="*/ 101 w 776"/>
                  <a:gd name="T25" fmla="*/ 475 h 778"/>
                  <a:gd name="T26" fmla="*/ 34 w 776"/>
                  <a:gd name="T27" fmla="*/ 467 h 778"/>
                  <a:gd name="T28" fmla="*/ 34 w 776"/>
                  <a:gd name="T29" fmla="*/ 467 h 778"/>
                  <a:gd name="T30" fmla="*/ 0 w 776"/>
                  <a:gd name="T31" fmla="*/ 427 h 778"/>
                  <a:gd name="T32" fmla="*/ 0 w 776"/>
                  <a:gd name="T33" fmla="*/ 351 h 778"/>
                  <a:gd name="T34" fmla="*/ 34 w 776"/>
                  <a:gd name="T35" fmla="*/ 312 h 778"/>
                  <a:gd name="T36" fmla="*/ 34 w 776"/>
                  <a:gd name="T37" fmla="*/ 312 h 778"/>
                  <a:gd name="T38" fmla="*/ 101 w 776"/>
                  <a:gd name="T39" fmla="*/ 303 h 778"/>
                  <a:gd name="T40" fmla="*/ 124 w 776"/>
                  <a:gd name="T41" fmla="*/ 247 h 778"/>
                  <a:gd name="T42" fmla="*/ 83 w 776"/>
                  <a:gd name="T43" fmla="*/ 193 h 778"/>
                  <a:gd name="T44" fmla="*/ 86 w 776"/>
                  <a:gd name="T45" fmla="*/ 141 h 778"/>
                  <a:gd name="T46" fmla="*/ 140 w 776"/>
                  <a:gd name="T47" fmla="*/ 87 h 778"/>
                  <a:gd name="T48" fmla="*/ 140 w 776"/>
                  <a:gd name="T49" fmla="*/ 87 h 778"/>
                  <a:gd name="T50" fmla="*/ 192 w 776"/>
                  <a:gd name="T51" fmla="*/ 84 h 778"/>
                  <a:gd name="T52" fmla="*/ 245 w 776"/>
                  <a:gd name="T53" fmla="*/ 125 h 778"/>
                  <a:gd name="T54" fmla="*/ 301 w 776"/>
                  <a:gd name="T55" fmla="*/ 101 h 778"/>
                  <a:gd name="T56" fmla="*/ 310 w 776"/>
                  <a:gd name="T57" fmla="*/ 35 h 778"/>
                  <a:gd name="T58" fmla="*/ 349 w 776"/>
                  <a:gd name="T59" fmla="*/ 0 h 778"/>
                  <a:gd name="T60" fmla="*/ 426 w 776"/>
                  <a:gd name="T61" fmla="*/ 0 h 778"/>
                  <a:gd name="T62" fmla="*/ 465 w 776"/>
                  <a:gd name="T63" fmla="*/ 35 h 778"/>
                  <a:gd name="T64" fmla="*/ 474 w 776"/>
                  <a:gd name="T65" fmla="*/ 101 h 778"/>
                  <a:gd name="T66" fmla="*/ 530 w 776"/>
                  <a:gd name="T67" fmla="*/ 125 h 778"/>
                  <a:gd name="T68" fmla="*/ 583 w 776"/>
                  <a:gd name="T69" fmla="*/ 84 h 778"/>
                  <a:gd name="T70" fmla="*/ 583 w 776"/>
                  <a:gd name="T71" fmla="*/ 84 h 778"/>
                  <a:gd name="T72" fmla="*/ 609 w 776"/>
                  <a:gd name="T73" fmla="*/ 76 h 778"/>
                  <a:gd name="T74" fmla="*/ 635 w 776"/>
                  <a:gd name="T75" fmla="*/ 87 h 778"/>
                  <a:gd name="T76" fmla="*/ 689 w 776"/>
                  <a:gd name="T77" fmla="*/ 141 h 778"/>
                  <a:gd name="T78" fmla="*/ 693 w 776"/>
                  <a:gd name="T79" fmla="*/ 193 h 778"/>
                  <a:gd name="T80" fmla="*/ 652 w 776"/>
                  <a:gd name="T81" fmla="*/ 247 h 778"/>
                  <a:gd name="T82" fmla="*/ 675 w 776"/>
                  <a:gd name="T83" fmla="*/ 303 h 778"/>
                  <a:gd name="T84" fmla="*/ 742 w 776"/>
                  <a:gd name="T85" fmla="*/ 311 h 778"/>
                  <a:gd name="T86" fmla="*/ 776 w 776"/>
                  <a:gd name="T87" fmla="*/ 351 h 778"/>
                  <a:gd name="T88" fmla="*/ 776 w 776"/>
                  <a:gd name="T89" fmla="*/ 427 h 778"/>
                  <a:gd name="T90" fmla="*/ 742 w 776"/>
                  <a:gd name="T91" fmla="*/ 466 h 778"/>
                  <a:gd name="T92" fmla="*/ 742 w 776"/>
                  <a:gd name="T93" fmla="*/ 466 h 778"/>
                  <a:gd name="T94" fmla="*/ 675 w 776"/>
                  <a:gd name="T95" fmla="*/ 475 h 778"/>
                  <a:gd name="T96" fmla="*/ 652 w 776"/>
                  <a:gd name="T97" fmla="*/ 531 h 778"/>
                  <a:gd name="T98" fmla="*/ 693 w 776"/>
                  <a:gd name="T99" fmla="*/ 584 h 778"/>
                  <a:gd name="T100" fmla="*/ 689 w 776"/>
                  <a:gd name="T101" fmla="*/ 636 h 778"/>
                  <a:gd name="T102" fmla="*/ 635 w 776"/>
                  <a:gd name="T103" fmla="*/ 690 h 778"/>
                  <a:gd name="T104" fmla="*/ 610 w 776"/>
                  <a:gd name="T105" fmla="*/ 702 h 778"/>
                  <a:gd name="T106" fmla="*/ 583 w 776"/>
                  <a:gd name="T107" fmla="*/ 694 h 778"/>
                  <a:gd name="T108" fmla="*/ 583 w 776"/>
                  <a:gd name="T109" fmla="*/ 694 h 778"/>
                  <a:gd name="T110" fmla="*/ 530 w 776"/>
                  <a:gd name="T111" fmla="*/ 653 h 778"/>
                  <a:gd name="T112" fmla="*/ 474 w 776"/>
                  <a:gd name="T113" fmla="*/ 676 h 778"/>
                  <a:gd name="T114" fmla="*/ 465 w 776"/>
                  <a:gd name="T115" fmla="*/ 743 h 778"/>
                  <a:gd name="T116" fmla="*/ 426 w 776"/>
                  <a:gd name="T117" fmla="*/ 778 h 7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776" h="778">
                    <a:moveTo>
                      <a:pt x="426" y="778"/>
                    </a:moveTo>
                    <a:cubicBezTo>
                      <a:pt x="350" y="778"/>
                      <a:pt x="350" y="778"/>
                      <a:pt x="350" y="778"/>
                    </a:cubicBezTo>
                    <a:cubicBezTo>
                      <a:pt x="330" y="778"/>
                      <a:pt x="313" y="763"/>
                      <a:pt x="311" y="743"/>
                    </a:cubicBezTo>
                    <a:cubicBezTo>
                      <a:pt x="302" y="677"/>
                      <a:pt x="302" y="677"/>
                      <a:pt x="302" y="677"/>
                    </a:cubicBezTo>
                    <a:cubicBezTo>
                      <a:pt x="282" y="671"/>
                      <a:pt x="264" y="663"/>
                      <a:pt x="246" y="653"/>
                    </a:cubicBezTo>
                    <a:cubicBezTo>
                      <a:pt x="193" y="694"/>
                      <a:pt x="193" y="694"/>
                      <a:pt x="193" y="694"/>
                    </a:cubicBezTo>
                    <a:cubicBezTo>
                      <a:pt x="193" y="694"/>
                      <a:pt x="193" y="694"/>
                      <a:pt x="193" y="694"/>
                    </a:cubicBezTo>
                    <a:cubicBezTo>
                      <a:pt x="185" y="699"/>
                      <a:pt x="177" y="702"/>
                      <a:pt x="169" y="702"/>
                    </a:cubicBezTo>
                    <a:cubicBezTo>
                      <a:pt x="158" y="702"/>
                      <a:pt x="148" y="698"/>
                      <a:pt x="141" y="691"/>
                    </a:cubicBezTo>
                    <a:cubicBezTo>
                      <a:pt x="87" y="637"/>
                      <a:pt x="87" y="637"/>
                      <a:pt x="87" y="637"/>
                    </a:cubicBezTo>
                    <a:cubicBezTo>
                      <a:pt x="73" y="623"/>
                      <a:pt x="71" y="600"/>
                      <a:pt x="83" y="585"/>
                    </a:cubicBezTo>
                    <a:cubicBezTo>
                      <a:pt x="124" y="531"/>
                      <a:pt x="124" y="531"/>
                      <a:pt x="124" y="531"/>
                    </a:cubicBezTo>
                    <a:cubicBezTo>
                      <a:pt x="115" y="513"/>
                      <a:pt x="107" y="495"/>
                      <a:pt x="101" y="475"/>
                    </a:cubicBezTo>
                    <a:cubicBezTo>
                      <a:pt x="34" y="467"/>
                      <a:pt x="34" y="467"/>
                      <a:pt x="34" y="467"/>
                    </a:cubicBezTo>
                    <a:cubicBezTo>
                      <a:pt x="34" y="467"/>
                      <a:pt x="34" y="467"/>
                      <a:pt x="34" y="467"/>
                    </a:cubicBezTo>
                    <a:cubicBezTo>
                      <a:pt x="15" y="464"/>
                      <a:pt x="0" y="447"/>
                      <a:pt x="0" y="427"/>
                    </a:cubicBezTo>
                    <a:cubicBezTo>
                      <a:pt x="0" y="351"/>
                      <a:pt x="0" y="351"/>
                      <a:pt x="0" y="351"/>
                    </a:cubicBezTo>
                    <a:cubicBezTo>
                      <a:pt x="0" y="331"/>
                      <a:pt x="15" y="314"/>
                      <a:pt x="34" y="312"/>
                    </a:cubicBezTo>
                    <a:cubicBezTo>
                      <a:pt x="34" y="312"/>
                      <a:pt x="34" y="312"/>
                      <a:pt x="34" y="312"/>
                    </a:cubicBezTo>
                    <a:cubicBezTo>
                      <a:pt x="101" y="303"/>
                      <a:pt x="101" y="303"/>
                      <a:pt x="101" y="303"/>
                    </a:cubicBezTo>
                    <a:cubicBezTo>
                      <a:pt x="107" y="284"/>
                      <a:pt x="115" y="265"/>
                      <a:pt x="124" y="247"/>
                    </a:cubicBezTo>
                    <a:cubicBezTo>
                      <a:pt x="83" y="193"/>
                      <a:pt x="83" y="193"/>
                      <a:pt x="83" y="193"/>
                    </a:cubicBezTo>
                    <a:cubicBezTo>
                      <a:pt x="71" y="177"/>
                      <a:pt x="72" y="155"/>
                      <a:pt x="86" y="141"/>
                    </a:cubicBezTo>
                    <a:cubicBezTo>
                      <a:pt x="140" y="87"/>
                      <a:pt x="140" y="87"/>
                      <a:pt x="140" y="87"/>
                    </a:cubicBezTo>
                    <a:cubicBezTo>
                      <a:pt x="140" y="87"/>
                      <a:pt x="140" y="87"/>
                      <a:pt x="140" y="87"/>
                    </a:cubicBezTo>
                    <a:cubicBezTo>
                      <a:pt x="154" y="73"/>
                      <a:pt x="177" y="72"/>
                      <a:pt x="192" y="84"/>
                    </a:cubicBezTo>
                    <a:cubicBezTo>
                      <a:pt x="245" y="125"/>
                      <a:pt x="245" y="125"/>
                      <a:pt x="245" y="125"/>
                    </a:cubicBezTo>
                    <a:cubicBezTo>
                      <a:pt x="263" y="115"/>
                      <a:pt x="282" y="107"/>
                      <a:pt x="301" y="101"/>
                    </a:cubicBezTo>
                    <a:cubicBezTo>
                      <a:pt x="310" y="35"/>
                      <a:pt x="310" y="35"/>
                      <a:pt x="310" y="35"/>
                    </a:cubicBezTo>
                    <a:cubicBezTo>
                      <a:pt x="313" y="15"/>
                      <a:pt x="330" y="0"/>
                      <a:pt x="349" y="0"/>
                    </a:cubicBezTo>
                    <a:cubicBezTo>
                      <a:pt x="426" y="0"/>
                      <a:pt x="426" y="0"/>
                      <a:pt x="426" y="0"/>
                    </a:cubicBezTo>
                    <a:cubicBezTo>
                      <a:pt x="446" y="0"/>
                      <a:pt x="463" y="15"/>
                      <a:pt x="465" y="35"/>
                    </a:cubicBezTo>
                    <a:cubicBezTo>
                      <a:pt x="474" y="101"/>
                      <a:pt x="474" y="101"/>
                      <a:pt x="474" y="101"/>
                    </a:cubicBezTo>
                    <a:cubicBezTo>
                      <a:pt x="493" y="107"/>
                      <a:pt x="512" y="115"/>
                      <a:pt x="530" y="125"/>
                    </a:cubicBezTo>
                    <a:cubicBezTo>
                      <a:pt x="583" y="84"/>
                      <a:pt x="583" y="84"/>
                      <a:pt x="583" y="84"/>
                    </a:cubicBezTo>
                    <a:cubicBezTo>
                      <a:pt x="583" y="84"/>
                      <a:pt x="583" y="84"/>
                      <a:pt x="583" y="84"/>
                    </a:cubicBezTo>
                    <a:cubicBezTo>
                      <a:pt x="591" y="78"/>
                      <a:pt x="600" y="75"/>
                      <a:pt x="609" y="76"/>
                    </a:cubicBezTo>
                    <a:cubicBezTo>
                      <a:pt x="619" y="76"/>
                      <a:pt x="628" y="81"/>
                      <a:pt x="635" y="87"/>
                    </a:cubicBezTo>
                    <a:cubicBezTo>
                      <a:pt x="689" y="141"/>
                      <a:pt x="689" y="141"/>
                      <a:pt x="689" y="141"/>
                    </a:cubicBezTo>
                    <a:cubicBezTo>
                      <a:pt x="703" y="155"/>
                      <a:pt x="705" y="178"/>
                      <a:pt x="693" y="193"/>
                    </a:cubicBezTo>
                    <a:cubicBezTo>
                      <a:pt x="652" y="247"/>
                      <a:pt x="652" y="247"/>
                      <a:pt x="652" y="247"/>
                    </a:cubicBezTo>
                    <a:cubicBezTo>
                      <a:pt x="661" y="264"/>
                      <a:pt x="669" y="283"/>
                      <a:pt x="675" y="303"/>
                    </a:cubicBezTo>
                    <a:cubicBezTo>
                      <a:pt x="742" y="311"/>
                      <a:pt x="742" y="311"/>
                      <a:pt x="742" y="311"/>
                    </a:cubicBezTo>
                    <a:cubicBezTo>
                      <a:pt x="761" y="314"/>
                      <a:pt x="776" y="331"/>
                      <a:pt x="776" y="351"/>
                    </a:cubicBezTo>
                    <a:cubicBezTo>
                      <a:pt x="776" y="427"/>
                      <a:pt x="776" y="427"/>
                      <a:pt x="776" y="427"/>
                    </a:cubicBezTo>
                    <a:cubicBezTo>
                      <a:pt x="776" y="447"/>
                      <a:pt x="761" y="464"/>
                      <a:pt x="742" y="466"/>
                    </a:cubicBezTo>
                    <a:cubicBezTo>
                      <a:pt x="742" y="466"/>
                      <a:pt x="742" y="466"/>
                      <a:pt x="742" y="466"/>
                    </a:cubicBezTo>
                    <a:cubicBezTo>
                      <a:pt x="675" y="475"/>
                      <a:pt x="675" y="475"/>
                      <a:pt x="675" y="475"/>
                    </a:cubicBezTo>
                    <a:cubicBezTo>
                      <a:pt x="669" y="495"/>
                      <a:pt x="661" y="513"/>
                      <a:pt x="652" y="531"/>
                    </a:cubicBezTo>
                    <a:cubicBezTo>
                      <a:pt x="693" y="584"/>
                      <a:pt x="693" y="584"/>
                      <a:pt x="693" y="584"/>
                    </a:cubicBezTo>
                    <a:cubicBezTo>
                      <a:pt x="705" y="600"/>
                      <a:pt x="703" y="622"/>
                      <a:pt x="689" y="636"/>
                    </a:cubicBezTo>
                    <a:cubicBezTo>
                      <a:pt x="635" y="690"/>
                      <a:pt x="635" y="690"/>
                      <a:pt x="635" y="690"/>
                    </a:cubicBezTo>
                    <a:cubicBezTo>
                      <a:pt x="628" y="697"/>
                      <a:pt x="619" y="701"/>
                      <a:pt x="610" y="702"/>
                    </a:cubicBezTo>
                    <a:cubicBezTo>
                      <a:pt x="600" y="703"/>
                      <a:pt x="591" y="700"/>
                      <a:pt x="583" y="694"/>
                    </a:cubicBezTo>
                    <a:cubicBezTo>
                      <a:pt x="583" y="694"/>
                      <a:pt x="583" y="694"/>
                      <a:pt x="583" y="694"/>
                    </a:cubicBezTo>
                    <a:cubicBezTo>
                      <a:pt x="530" y="653"/>
                      <a:pt x="530" y="653"/>
                      <a:pt x="530" y="653"/>
                    </a:cubicBezTo>
                    <a:cubicBezTo>
                      <a:pt x="512" y="663"/>
                      <a:pt x="493" y="670"/>
                      <a:pt x="474" y="676"/>
                    </a:cubicBezTo>
                    <a:cubicBezTo>
                      <a:pt x="465" y="743"/>
                      <a:pt x="465" y="743"/>
                      <a:pt x="465" y="743"/>
                    </a:cubicBezTo>
                    <a:cubicBezTo>
                      <a:pt x="463" y="763"/>
                      <a:pt x="446" y="778"/>
                      <a:pt x="426" y="778"/>
                    </a:cubicBezTo>
                    <a:close/>
                  </a:path>
                </a:pathLst>
              </a:custGeom>
              <a:grp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" name="Freeform 7">
                <a:extLst>
                  <a:ext uri="{FF2B5EF4-FFF2-40B4-BE49-F238E27FC236}">
                    <a16:creationId xmlns:a16="http://schemas.microsoft.com/office/drawing/2014/main" id="{C889F811-574B-5315-E985-4032A53E5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7038" y="604838"/>
                <a:ext cx="268288" cy="266700"/>
              </a:xfrm>
              <a:custGeom>
                <a:avLst/>
                <a:gdLst>
                  <a:gd name="T0" fmla="*/ 176 w 352"/>
                  <a:gd name="T1" fmla="*/ 0 h 351"/>
                  <a:gd name="T2" fmla="*/ 0 w 352"/>
                  <a:gd name="T3" fmla="*/ 176 h 351"/>
                  <a:gd name="T4" fmla="*/ 176 w 352"/>
                  <a:gd name="T5" fmla="*/ 351 h 351"/>
                  <a:gd name="T6" fmla="*/ 351 w 352"/>
                  <a:gd name="T7" fmla="*/ 176 h 351"/>
                  <a:gd name="T8" fmla="*/ 176 w 352"/>
                  <a:gd name="T9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2" h="351">
                    <a:moveTo>
                      <a:pt x="176" y="0"/>
                    </a:moveTo>
                    <a:cubicBezTo>
                      <a:pt x="79" y="0"/>
                      <a:pt x="0" y="79"/>
                      <a:pt x="0" y="176"/>
                    </a:cubicBezTo>
                    <a:cubicBezTo>
                      <a:pt x="0" y="272"/>
                      <a:pt x="79" y="351"/>
                      <a:pt x="176" y="351"/>
                    </a:cubicBezTo>
                    <a:cubicBezTo>
                      <a:pt x="273" y="351"/>
                      <a:pt x="351" y="272"/>
                      <a:pt x="351" y="176"/>
                    </a:cubicBezTo>
                    <a:cubicBezTo>
                      <a:pt x="352" y="79"/>
                      <a:pt x="273" y="0"/>
                      <a:pt x="176" y="0"/>
                    </a:cubicBezTo>
                    <a:close/>
                  </a:path>
                </a:pathLst>
              </a:custGeom>
              <a:grp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3AB62284-46E6-158D-6351-0DBAFC199C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2363" y="830263"/>
                <a:ext cx="434975" cy="433388"/>
              </a:xfrm>
              <a:custGeom>
                <a:avLst/>
                <a:gdLst>
                  <a:gd name="T0" fmla="*/ 286 w 572"/>
                  <a:gd name="T1" fmla="*/ 571 h 571"/>
                  <a:gd name="T2" fmla="*/ 227 w 572"/>
                  <a:gd name="T3" fmla="*/ 565 h 571"/>
                  <a:gd name="T4" fmla="*/ 210 w 572"/>
                  <a:gd name="T5" fmla="*/ 546 h 571"/>
                  <a:gd name="T6" fmla="*/ 204 w 572"/>
                  <a:gd name="T7" fmla="*/ 482 h 571"/>
                  <a:gd name="T8" fmla="*/ 155 w 572"/>
                  <a:gd name="T9" fmla="*/ 523 h 571"/>
                  <a:gd name="T10" fmla="*/ 129 w 572"/>
                  <a:gd name="T11" fmla="*/ 525 h 571"/>
                  <a:gd name="T12" fmla="*/ 47 w 572"/>
                  <a:gd name="T13" fmla="*/ 442 h 571"/>
                  <a:gd name="T14" fmla="*/ 48 w 572"/>
                  <a:gd name="T15" fmla="*/ 417 h 571"/>
                  <a:gd name="T16" fmla="*/ 89 w 572"/>
                  <a:gd name="T17" fmla="*/ 367 h 571"/>
                  <a:gd name="T18" fmla="*/ 25 w 572"/>
                  <a:gd name="T19" fmla="*/ 361 h 571"/>
                  <a:gd name="T20" fmla="*/ 6 w 572"/>
                  <a:gd name="T21" fmla="*/ 344 h 571"/>
                  <a:gd name="T22" fmla="*/ 0 w 572"/>
                  <a:gd name="T23" fmla="*/ 286 h 571"/>
                  <a:gd name="T24" fmla="*/ 6 w 572"/>
                  <a:gd name="T25" fmla="*/ 228 h 571"/>
                  <a:gd name="T26" fmla="*/ 26 w 572"/>
                  <a:gd name="T27" fmla="*/ 210 h 571"/>
                  <a:gd name="T28" fmla="*/ 90 w 572"/>
                  <a:gd name="T29" fmla="*/ 204 h 571"/>
                  <a:gd name="T30" fmla="*/ 49 w 572"/>
                  <a:gd name="T31" fmla="*/ 155 h 571"/>
                  <a:gd name="T32" fmla="*/ 44 w 572"/>
                  <a:gd name="T33" fmla="*/ 142 h 571"/>
                  <a:gd name="T34" fmla="*/ 44 w 572"/>
                  <a:gd name="T35" fmla="*/ 141 h 571"/>
                  <a:gd name="T36" fmla="*/ 48 w 572"/>
                  <a:gd name="T37" fmla="*/ 129 h 571"/>
                  <a:gd name="T38" fmla="*/ 130 w 572"/>
                  <a:gd name="T39" fmla="*/ 47 h 571"/>
                  <a:gd name="T40" fmla="*/ 156 w 572"/>
                  <a:gd name="T41" fmla="*/ 48 h 571"/>
                  <a:gd name="T42" fmla="*/ 205 w 572"/>
                  <a:gd name="T43" fmla="*/ 89 h 571"/>
                  <a:gd name="T44" fmla="*/ 211 w 572"/>
                  <a:gd name="T45" fmla="*/ 25 h 571"/>
                  <a:gd name="T46" fmla="*/ 228 w 572"/>
                  <a:gd name="T47" fmla="*/ 6 h 571"/>
                  <a:gd name="T48" fmla="*/ 286 w 572"/>
                  <a:gd name="T49" fmla="*/ 0 h 571"/>
                  <a:gd name="T50" fmla="*/ 345 w 572"/>
                  <a:gd name="T51" fmla="*/ 6 h 571"/>
                  <a:gd name="T52" fmla="*/ 362 w 572"/>
                  <a:gd name="T53" fmla="*/ 26 h 571"/>
                  <a:gd name="T54" fmla="*/ 368 w 572"/>
                  <a:gd name="T55" fmla="*/ 89 h 571"/>
                  <a:gd name="T56" fmla="*/ 418 w 572"/>
                  <a:gd name="T57" fmla="*/ 48 h 571"/>
                  <a:gd name="T58" fmla="*/ 443 w 572"/>
                  <a:gd name="T59" fmla="*/ 47 h 571"/>
                  <a:gd name="T60" fmla="*/ 526 w 572"/>
                  <a:gd name="T61" fmla="*/ 129 h 571"/>
                  <a:gd name="T62" fmla="*/ 524 w 572"/>
                  <a:gd name="T63" fmla="*/ 155 h 571"/>
                  <a:gd name="T64" fmla="*/ 483 w 572"/>
                  <a:gd name="T65" fmla="*/ 204 h 571"/>
                  <a:gd name="T66" fmla="*/ 547 w 572"/>
                  <a:gd name="T67" fmla="*/ 210 h 571"/>
                  <a:gd name="T68" fmla="*/ 566 w 572"/>
                  <a:gd name="T69" fmla="*/ 228 h 571"/>
                  <a:gd name="T70" fmla="*/ 572 w 572"/>
                  <a:gd name="T71" fmla="*/ 286 h 571"/>
                  <a:gd name="T72" fmla="*/ 566 w 572"/>
                  <a:gd name="T73" fmla="*/ 344 h 571"/>
                  <a:gd name="T74" fmla="*/ 547 w 572"/>
                  <a:gd name="T75" fmla="*/ 361 h 571"/>
                  <a:gd name="T76" fmla="*/ 483 w 572"/>
                  <a:gd name="T77" fmla="*/ 367 h 571"/>
                  <a:gd name="T78" fmla="*/ 524 w 572"/>
                  <a:gd name="T79" fmla="*/ 417 h 571"/>
                  <a:gd name="T80" fmla="*/ 526 w 572"/>
                  <a:gd name="T81" fmla="*/ 442 h 571"/>
                  <a:gd name="T82" fmla="*/ 443 w 572"/>
                  <a:gd name="T83" fmla="*/ 525 h 571"/>
                  <a:gd name="T84" fmla="*/ 418 w 572"/>
                  <a:gd name="T85" fmla="*/ 523 h 571"/>
                  <a:gd name="T86" fmla="*/ 368 w 572"/>
                  <a:gd name="T87" fmla="*/ 482 h 571"/>
                  <a:gd name="T88" fmla="*/ 362 w 572"/>
                  <a:gd name="T89" fmla="*/ 546 h 571"/>
                  <a:gd name="T90" fmla="*/ 345 w 572"/>
                  <a:gd name="T91" fmla="*/ 566 h 571"/>
                  <a:gd name="T92" fmla="*/ 286 w 572"/>
                  <a:gd name="T93" fmla="*/ 571 h 5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572" h="571">
                    <a:moveTo>
                      <a:pt x="286" y="571"/>
                    </a:moveTo>
                    <a:cubicBezTo>
                      <a:pt x="265" y="571"/>
                      <a:pt x="246" y="569"/>
                      <a:pt x="227" y="565"/>
                    </a:cubicBezTo>
                    <a:cubicBezTo>
                      <a:pt x="218" y="563"/>
                      <a:pt x="211" y="556"/>
                      <a:pt x="210" y="546"/>
                    </a:cubicBezTo>
                    <a:cubicBezTo>
                      <a:pt x="204" y="482"/>
                      <a:pt x="204" y="482"/>
                      <a:pt x="204" y="482"/>
                    </a:cubicBezTo>
                    <a:cubicBezTo>
                      <a:pt x="155" y="523"/>
                      <a:pt x="155" y="523"/>
                      <a:pt x="155" y="523"/>
                    </a:cubicBezTo>
                    <a:cubicBezTo>
                      <a:pt x="148" y="529"/>
                      <a:pt x="137" y="530"/>
                      <a:pt x="129" y="525"/>
                    </a:cubicBezTo>
                    <a:cubicBezTo>
                      <a:pt x="96" y="504"/>
                      <a:pt x="68" y="475"/>
                      <a:pt x="47" y="442"/>
                    </a:cubicBezTo>
                    <a:cubicBezTo>
                      <a:pt x="42" y="434"/>
                      <a:pt x="42" y="424"/>
                      <a:pt x="48" y="417"/>
                    </a:cubicBezTo>
                    <a:cubicBezTo>
                      <a:pt x="89" y="367"/>
                      <a:pt x="89" y="367"/>
                      <a:pt x="89" y="367"/>
                    </a:cubicBezTo>
                    <a:cubicBezTo>
                      <a:pt x="25" y="361"/>
                      <a:pt x="25" y="361"/>
                      <a:pt x="25" y="361"/>
                    </a:cubicBezTo>
                    <a:cubicBezTo>
                      <a:pt x="16" y="360"/>
                      <a:pt x="8" y="354"/>
                      <a:pt x="6" y="344"/>
                    </a:cubicBezTo>
                    <a:cubicBezTo>
                      <a:pt x="2" y="326"/>
                      <a:pt x="0" y="306"/>
                      <a:pt x="0" y="286"/>
                    </a:cubicBezTo>
                    <a:cubicBezTo>
                      <a:pt x="0" y="267"/>
                      <a:pt x="2" y="247"/>
                      <a:pt x="6" y="228"/>
                    </a:cubicBezTo>
                    <a:cubicBezTo>
                      <a:pt x="8" y="218"/>
                      <a:pt x="16" y="212"/>
                      <a:pt x="26" y="210"/>
                    </a:cubicBezTo>
                    <a:cubicBezTo>
                      <a:pt x="90" y="204"/>
                      <a:pt x="90" y="204"/>
                      <a:pt x="90" y="204"/>
                    </a:cubicBezTo>
                    <a:cubicBezTo>
                      <a:pt x="49" y="155"/>
                      <a:pt x="49" y="155"/>
                      <a:pt x="49" y="155"/>
                    </a:cubicBezTo>
                    <a:cubicBezTo>
                      <a:pt x="46" y="151"/>
                      <a:pt x="44" y="146"/>
                      <a:pt x="44" y="142"/>
                    </a:cubicBezTo>
                    <a:cubicBezTo>
                      <a:pt x="44" y="141"/>
                      <a:pt x="44" y="141"/>
                      <a:pt x="44" y="141"/>
                    </a:cubicBezTo>
                    <a:cubicBezTo>
                      <a:pt x="44" y="137"/>
                      <a:pt x="45" y="133"/>
                      <a:pt x="48" y="129"/>
                    </a:cubicBezTo>
                    <a:cubicBezTo>
                      <a:pt x="69" y="96"/>
                      <a:pt x="97" y="68"/>
                      <a:pt x="130" y="47"/>
                    </a:cubicBezTo>
                    <a:cubicBezTo>
                      <a:pt x="138" y="42"/>
                      <a:pt x="149" y="42"/>
                      <a:pt x="156" y="48"/>
                    </a:cubicBezTo>
                    <a:cubicBezTo>
                      <a:pt x="205" y="89"/>
                      <a:pt x="205" y="89"/>
                      <a:pt x="205" y="89"/>
                    </a:cubicBezTo>
                    <a:cubicBezTo>
                      <a:pt x="211" y="25"/>
                      <a:pt x="211" y="25"/>
                      <a:pt x="211" y="25"/>
                    </a:cubicBezTo>
                    <a:cubicBezTo>
                      <a:pt x="212" y="16"/>
                      <a:pt x="219" y="8"/>
                      <a:pt x="228" y="6"/>
                    </a:cubicBezTo>
                    <a:cubicBezTo>
                      <a:pt x="246" y="2"/>
                      <a:pt x="266" y="0"/>
                      <a:pt x="286" y="0"/>
                    </a:cubicBezTo>
                    <a:cubicBezTo>
                      <a:pt x="306" y="0"/>
                      <a:pt x="326" y="2"/>
                      <a:pt x="345" y="6"/>
                    </a:cubicBezTo>
                    <a:cubicBezTo>
                      <a:pt x="354" y="8"/>
                      <a:pt x="361" y="16"/>
                      <a:pt x="362" y="26"/>
                    </a:cubicBezTo>
                    <a:cubicBezTo>
                      <a:pt x="368" y="89"/>
                      <a:pt x="368" y="89"/>
                      <a:pt x="368" y="89"/>
                    </a:cubicBezTo>
                    <a:cubicBezTo>
                      <a:pt x="418" y="48"/>
                      <a:pt x="418" y="48"/>
                      <a:pt x="418" y="48"/>
                    </a:cubicBezTo>
                    <a:cubicBezTo>
                      <a:pt x="425" y="42"/>
                      <a:pt x="435" y="42"/>
                      <a:pt x="443" y="47"/>
                    </a:cubicBezTo>
                    <a:cubicBezTo>
                      <a:pt x="476" y="68"/>
                      <a:pt x="504" y="97"/>
                      <a:pt x="526" y="129"/>
                    </a:cubicBezTo>
                    <a:cubicBezTo>
                      <a:pt x="531" y="137"/>
                      <a:pt x="530" y="147"/>
                      <a:pt x="524" y="155"/>
                    </a:cubicBezTo>
                    <a:cubicBezTo>
                      <a:pt x="483" y="204"/>
                      <a:pt x="483" y="204"/>
                      <a:pt x="483" y="204"/>
                    </a:cubicBezTo>
                    <a:cubicBezTo>
                      <a:pt x="547" y="210"/>
                      <a:pt x="547" y="210"/>
                      <a:pt x="547" y="210"/>
                    </a:cubicBezTo>
                    <a:cubicBezTo>
                      <a:pt x="556" y="211"/>
                      <a:pt x="564" y="218"/>
                      <a:pt x="566" y="228"/>
                    </a:cubicBezTo>
                    <a:cubicBezTo>
                      <a:pt x="570" y="247"/>
                      <a:pt x="572" y="267"/>
                      <a:pt x="572" y="286"/>
                    </a:cubicBezTo>
                    <a:cubicBezTo>
                      <a:pt x="572" y="306"/>
                      <a:pt x="570" y="326"/>
                      <a:pt x="566" y="344"/>
                    </a:cubicBezTo>
                    <a:cubicBezTo>
                      <a:pt x="564" y="354"/>
                      <a:pt x="556" y="360"/>
                      <a:pt x="547" y="361"/>
                    </a:cubicBezTo>
                    <a:cubicBezTo>
                      <a:pt x="483" y="367"/>
                      <a:pt x="483" y="367"/>
                      <a:pt x="483" y="367"/>
                    </a:cubicBezTo>
                    <a:cubicBezTo>
                      <a:pt x="524" y="417"/>
                      <a:pt x="524" y="417"/>
                      <a:pt x="524" y="417"/>
                    </a:cubicBezTo>
                    <a:cubicBezTo>
                      <a:pt x="530" y="424"/>
                      <a:pt x="530" y="434"/>
                      <a:pt x="526" y="442"/>
                    </a:cubicBezTo>
                    <a:cubicBezTo>
                      <a:pt x="504" y="475"/>
                      <a:pt x="476" y="504"/>
                      <a:pt x="443" y="525"/>
                    </a:cubicBezTo>
                    <a:cubicBezTo>
                      <a:pt x="435" y="530"/>
                      <a:pt x="425" y="529"/>
                      <a:pt x="418" y="523"/>
                    </a:cubicBezTo>
                    <a:cubicBezTo>
                      <a:pt x="368" y="482"/>
                      <a:pt x="368" y="482"/>
                      <a:pt x="368" y="482"/>
                    </a:cubicBezTo>
                    <a:cubicBezTo>
                      <a:pt x="362" y="546"/>
                      <a:pt x="362" y="546"/>
                      <a:pt x="362" y="546"/>
                    </a:cubicBezTo>
                    <a:cubicBezTo>
                      <a:pt x="361" y="556"/>
                      <a:pt x="354" y="564"/>
                      <a:pt x="345" y="566"/>
                    </a:cubicBezTo>
                    <a:cubicBezTo>
                      <a:pt x="324" y="569"/>
                      <a:pt x="305" y="571"/>
                      <a:pt x="286" y="571"/>
                    </a:cubicBezTo>
                    <a:close/>
                  </a:path>
                </a:pathLst>
              </a:custGeom>
              <a:grp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" name="Oval 9">
                <a:extLst>
                  <a:ext uri="{FF2B5EF4-FFF2-40B4-BE49-F238E27FC236}">
                    <a16:creationId xmlns:a16="http://schemas.microsoft.com/office/drawing/2014/main" id="{D56EA020-28AE-ECC8-D77C-C13235A3F5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2700" y="989013"/>
                <a:ext cx="114300" cy="115888"/>
              </a:xfrm>
              <a:prstGeom prst="ellipse">
                <a:avLst/>
              </a:prstGeom>
              <a:grp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" name="Line 10">
                <a:extLst>
                  <a:ext uri="{FF2B5EF4-FFF2-40B4-BE49-F238E27FC236}">
                    <a16:creationId xmlns:a16="http://schemas.microsoft.com/office/drawing/2014/main" id="{89DE06E9-E1F6-FFFC-6A40-7139FF0D51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04913" y="482601"/>
                <a:ext cx="312738" cy="261938"/>
              </a:xfrm>
              <a:prstGeom prst="line">
                <a:avLst/>
              </a:prstGeom>
              <a:grp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EC4ECCF8-27CC-EAE9-0A69-F673B2649B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0175" y="476251"/>
                <a:ext cx="120650" cy="112713"/>
              </a:xfrm>
              <a:custGeom>
                <a:avLst/>
                <a:gdLst>
                  <a:gd name="T0" fmla="*/ 76 w 76"/>
                  <a:gd name="T1" fmla="*/ 71 h 71"/>
                  <a:gd name="T2" fmla="*/ 76 w 76"/>
                  <a:gd name="T3" fmla="*/ 0 h 71"/>
                  <a:gd name="T4" fmla="*/ 0 w 76"/>
                  <a:gd name="T5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6" h="71">
                    <a:moveTo>
                      <a:pt x="76" y="71"/>
                    </a:moveTo>
                    <a:lnTo>
                      <a:pt x="76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" name="Line 12">
                <a:extLst>
                  <a:ext uri="{FF2B5EF4-FFF2-40B4-BE49-F238E27FC236}">
                    <a16:creationId xmlns:a16="http://schemas.microsoft.com/office/drawing/2014/main" id="{2F65EC2E-BF85-12DA-EB53-1668FFA4BC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27188" y="1057276"/>
                <a:ext cx="312738" cy="261938"/>
              </a:xfrm>
              <a:prstGeom prst="line">
                <a:avLst/>
              </a:prstGeom>
              <a:grp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" name="Freeform 13">
                <a:extLst>
                  <a:ext uri="{FF2B5EF4-FFF2-40B4-BE49-F238E27FC236}">
                    <a16:creationId xmlns:a16="http://schemas.microsoft.com/office/drawing/2014/main" id="{A9DB4241-A3EF-7DE4-B592-A136CA7D99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4013" y="1212851"/>
                <a:ext cx="122238" cy="112713"/>
              </a:xfrm>
              <a:custGeom>
                <a:avLst/>
                <a:gdLst>
                  <a:gd name="T0" fmla="*/ 0 w 77"/>
                  <a:gd name="T1" fmla="*/ 0 h 71"/>
                  <a:gd name="T2" fmla="*/ 0 w 77"/>
                  <a:gd name="T3" fmla="*/ 71 h 71"/>
                  <a:gd name="T4" fmla="*/ 77 w 77"/>
                  <a:gd name="T5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7" h="71">
                    <a:moveTo>
                      <a:pt x="0" y="0"/>
                    </a:moveTo>
                    <a:lnTo>
                      <a:pt x="0" y="71"/>
                    </a:lnTo>
                    <a:lnTo>
                      <a:pt x="77" y="71"/>
                    </a:lnTo>
                  </a:path>
                </a:pathLst>
              </a:custGeom>
              <a:grp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6DEACCF-0EB4-74BA-2B8F-CA523F5AB213}"/>
              </a:ext>
            </a:extLst>
          </p:cNvPr>
          <p:cNvGrpSpPr/>
          <p:nvPr/>
        </p:nvGrpSpPr>
        <p:grpSpPr>
          <a:xfrm>
            <a:off x="5353645" y="2009652"/>
            <a:ext cx="1485900" cy="1489075"/>
            <a:chOff x="882650" y="169863"/>
            <a:chExt cx="1485900" cy="1489075"/>
          </a:xfrm>
          <a:solidFill>
            <a:srgbClr val="374586"/>
          </a:solidFill>
        </p:grpSpPr>
        <p:sp>
          <p:nvSpPr>
            <p:cNvPr id="20" name="Oval 5">
              <a:extLst>
                <a:ext uri="{FF2B5EF4-FFF2-40B4-BE49-F238E27FC236}">
                  <a16:creationId xmlns:a16="http://schemas.microsoft.com/office/drawing/2014/main" id="{64C30F93-903F-A2F6-D5FA-1DB06B3545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2650" y="169863"/>
              <a:ext cx="1485900" cy="14890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FCED950-1B1F-9792-A90E-84D11396E1F9}"/>
                </a:ext>
              </a:extLst>
            </p:cNvPr>
            <p:cNvGrpSpPr/>
            <p:nvPr/>
          </p:nvGrpSpPr>
          <p:grpSpPr>
            <a:xfrm>
              <a:off x="1193800" y="525463"/>
              <a:ext cx="855663" cy="758825"/>
              <a:chOff x="1193800" y="525463"/>
              <a:chExt cx="855663" cy="758825"/>
            </a:xfrm>
            <a:grpFill/>
          </p:grpSpPr>
          <p:sp>
            <p:nvSpPr>
              <p:cNvPr id="26" name="Oval 6">
                <a:extLst>
                  <a:ext uri="{FF2B5EF4-FFF2-40B4-BE49-F238E27FC236}">
                    <a16:creationId xmlns:a16="http://schemas.microsoft.com/office/drawing/2014/main" id="{4F1B4153-8DB8-7D2A-03F3-D243264DC4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0475" y="930276"/>
                <a:ext cx="98425" cy="100013"/>
              </a:xfrm>
              <a:prstGeom prst="ellipse">
                <a:avLst/>
              </a:prstGeom>
              <a:grp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" name="Oval 7">
                <a:extLst>
                  <a:ext uri="{FF2B5EF4-FFF2-40B4-BE49-F238E27FC236}">
                    <a16:creationId xmlns:a16="http://schemas.microsoft.com/office/drawing/2014/main" id="{B86FF579-344C-54C0-FE44-8FDE0BC656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6375" y="766763"/>
                <a:ext cx="100013" cy="100013"/>
              </a:xfrm>
              <a:prstGeom prst="ellipse">
                <a:avLst/>
              </a:prstGeom>
              <a:grp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" name="Oval 8">
                <a:extLst>
                  <a:ext uri="{FF2B5EF4-FFF2-40B4-BE49-F238E27FC236}">
                    <a16:creationId xmlns:a16="http://schemas.microsoft.com/office/drawing/2014/main" id="{45831D65-9EBA-489B-9F01-572C30BB75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4338" y="917576"/>
                <a:ext cx="98425" cy="98425"/>
              </a:xfrm>
              <a:prstGeom prst="ellipse">
                <a:avLst/>
              </a:prstGeom>
              <a:grp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" name="Line 9">
                <a:extLst>
                  <a:ext uri="{FF2B5EF4-FFF2-40B4-BE49-F238E27FC236}">
                    <a16:creationId xmlns:a16="http://schemas.microsoft.com/office/drawing/2014/main" id="{040A187A-37B5-5B90-0917-A6700527D0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41438" y="850901"/>
                <a:ext cx="146050" cy="96838"/>
              </a:xfrm>
              <a:prstGeom prst="line">
                <a:avLst/>
              </a:prstGeom>
              <a:grp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" name="Line 10">
                <a:extLst>
                  <a:ext uri="{FF2B5EF4-FFF2-40B4-BE49-F238E27FC236}">
                    <a16:creationId xmlns:a16="http://schemas.microsoft.com/office/drawing/2014/main" id="{0ACA3446-A9F1-6C41-9D1E-5E044DC7FF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565275" y="844551"/>
                <a:ext cx="136525" cy="82550"/>
              </a:xfrm>
              <a:prstGeom prst="line">
                <a:avLst/>
              </a:prstGeom>
              <a:grp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" name="Line 11">
                <a:extLst>
                  <a:ext uri="{FF2B5EF4-FFF2-40B4-BE49-F238E27FC236}">
                    <a16:creationId xmlns:a16="http://schemas.microsoft.com/office/drawing/2014/main" id="{4DB46F5B-C940-CA53-52DE-A39FB12C2B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763713" y="527051"/>
                <a:ext cx="236538" cy="396875"/>
              </a:xfrm>
              <a:prstGeom prst="line">
                <a:avLst/>
              </a:prstGeom>
              <a:grp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" name="Rectangle 12">
                <a:extLst>
                  <a:ext uri="{FF2B5EF4-FFF2-40B4-BE49-F238E27FC236}">
                    <a16:creationId xmlns:a16="http://schemas.microsoft.com/office/drawing/2014/main" id="{25CC42DE-9DCE-16AE-AA15-DA49495C59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1663" y="871538"/>
                <a:ext cx="139700" cy="409575"/>
              </a:xfrm>
              <a:prstGeom prst="rect">
                <a:avLst/>
              </a:prstGeom>
              <a:grp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" name="Rectangle 13">
                <a:extLst>
                  <a:ext uri="{FF2B5EF4-FFF2-40B4-BE49-F238E27FC236}">
                    <a16:creationId xmlns:a16="http://schemas.microsoft.com/office/drawing/2014/main" id="{D94EA12A-3F3F-FA7D-3E3D-951E2E263E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2113" y="1079501"/>
                <a:ext cx="139700" cy="201613"/>
              </a:xfrm>
              <a:prstGeom prst="rect">
                <a:avLst/>
              </a:prstGeom>
              <a:grp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" name="Rectangle 14">
                <a:extLst>
                  <a:ext uri="{FF2B5EF4-FFF2-40B4-BE49-F238E27FC236}">
                    <a16:creationId xmlns:a16="http://schemas.microsoft.com/office/drawing/2014/main" id="{0F9E0771-F82B-FC1F-A3B1-5CA81DC056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563" y="971551"/>
                <a:ext cx="139700" cy="309563"/>
              </a:xfrm>
              <a:prstGeom prst="rect">
                <a:avLst/>
              </a:prstGeom>
              <a:grp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" name="Rectangle 15">
                <a:extLst>
                  <a:ext uri="{FF2B5EF4-FFF2-40B4-BE49-F238E27FC236}">
                    <a16:creationId xmlns:a16="http://schemas.microsoft.com/office/drawing/2014/main" id="{FFCA7900-1B50-F167-EC5A-07BD9A60BE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4600" y="1079501"/>
                <a:ext cx="138113" cy="201613"/>
              </a:xfrm>
              <a:prstGeom prst="rect">
                <a:avLst/>
              </a:prstGeom>
              <a:grp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" name="Line 16">
                <a:extLst>
                  <a:ext uri="{FF2B5EF4-FFF2-40B4-BE49-F238E27FC236}">
                    <a16:creationId xmlns:a16="http://schemas.microsoft.com/office/drawing/2014/main" id="{64614F30-8EA9-D597-9325-4BD1573830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93800" y="1284288"/>
                <a:ext cx="855663" cy="0"/>
              </a:xfrm>
              <a:prstGeom prst="line">
                <a:avLst/>
              </a:prstGeom>
              <a:grp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" name="Freeform 17">
                <a:extLst>
                  <a:ext uri="{FF2B5EF4-FFF2-40B4-BE49-F238E27FC236}">
                    <a16:creationId xmlns:a16="http://schemas.microsoft.com/office/drawing/2014/main" id="{4535D38A-01A4-B4BC-0ED6-3754FA31F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8175" y="525463"/>
                <a:ext cx="109538" cy="88900"/>
              </a:xfrm>
              <a:custGeom>
                <a:avLst/>
                <a:gdLst>
                  <a:gd name="T0" fmla="*/ 0 w 69"/>
                  <a:gd name="T1" fmla="*/ 17 h 56"/>
                  <a:gd name="T2" fmla="*/ 59 w 69"/>
                  <a:gd name="T3" fmla="*/ 0 h 56"/>
                  <a:gd name="T4" fmla="*/ 69 w 69"/>
                  <a:gd name="T5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9" h="56">
                    <a:moveTo>
                      <a:pt x="0" y="17"/>
                    </a:moveTo>
                    <a:lnTo>
                      <a:pt x="59" y="0"/>
                    </a:lnTo>
                    <a:lnTo>
                      <a:pt x="69" y="56"/>
                    </a:lnTo>
                  </a:path>
                </a:pathLst>
              </a:custGeom>
              <a:grp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8F5BA52-B1A0-E7CE-9CAA-E8C16C2CA042}"/>
              </a:ext>
            </a:extLst>
          </p:cNvPr>
          <p:cNvGrpSpPr/>
          <p:nvPr/>
        </p:nvGrpSpPr>
        <p:grpSpPr>
          <a:xfrm>
            <a:off x="9231017" y="2017588"/>
            <a:ext cx="1440000" cy="1440000"/>
            <a:chOff x="6952538" y="346800"/>
            <a:chExt cx="1440000" cy="1440000"/>
          </a:xfrm>
          <a:solidFill>
            <a:srgbClr val="374586"/>
          </a:solidFill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9E259BE-FF2D-7BCD-E3D7-4C865AF87B67}"/>
                </a:ext>
              </a:extLst>
            </p:cNvPr>
            <p:cNvSpPr/>
            <p:nvPr/>
          </p:nvSpPr>
          <p:spPr>
            <a:xfrm>
              <a:off x="6952538" y="346800"/>
              <a:ext cx="1440000" cy="144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dirty="0" err="1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47792F8E-2454-6442-0B59-661E2A098C5F}"/>
                </a:ext>
              </a:extLst>
            </p:cNvPr>
            <p:cNvGrpSpPr/>
            <p:nvPr/>
          </p:nvGrpSpPr>
          <p:grpSpPr>
            <a:xfrm>
              <a:off x="7315746" y="722168"/>
              <a:ext cx="705952" cy="646602"/>
              <a:chOff x="3194050" y="2335213"/>
              <a:chExt cx="319088" cy="293687"/>
            </a:xfrm>
            <a:grpFill/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3792AE10-C379-7129-B04C-F5AC7AD073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4050" y="2335213"/>
                <a:ext cx="319088" cy="244475"/>
              </a:xfrm>
              <a:prstGeom prst="rect">
                <a:avLst/>
              </a:prstGeom>
              <a:grpFill/>
              <a:ln w="9525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360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08149C86-359D-CBDD-7985-D4977A121E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4050" y="2532063"/>
                <a:ext cx="319088" cy="47625"/>
              </a:xfrm>
              <a:prstGeom prst="rect">
                <a:avLst/>
              </a:prstGeom>
              <a:grpFill/>
              <a:ln w="9525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3600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7198E365-6655-D888-4D52-C31F35D1DC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08350" y="2579688"/>
                <a:ext cx="88900" cy="49212"/>
              </a:xfrm>
              <a:prstGeom prst="rect">
                <a:avLst/>
              </a:prstGeom>
              <a:grpFill/>
              <a:ln w="9525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3600"/>
              </a:p>
            </p:txBody>
          </p:sp>
          <p:sp>
            <p:nvSpPr>
              <p:cNvPr id="48" name="Line 124">
                <a:extLst>
                  <a:ext uri="{FF2B5EF4-FFF2-40B4-BE49-F238E27FC236}">
                    <a16:creationId xmlns:a16="http://schemas.microsoft.com/office/drawing/2014/main" id="{03731140-59FD-612D-90C0-8E289495FE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2950" y="2628900"/>
                <a:ext cx="141288" cy="0"/>
              </a:xfrm>
              <a:prstGeom prst="line">
                <a:avLst/>
              </a:prstGeom>
              <a:grpFill/>
              <a:ln w="9525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3600"/>
              </a:p>
            </p:txBody>
          </p:sp>
          <p:sp>
            <p:nvSpPr>
              <p:cNvPr id="49" name="Freeform 7">
                <a:extLst>
                  <a:ext uri="{FF2B5EF4-FFF2-40B4-BE49-F238E27FC236}">
                    <a16:creationId xmlns:a16="http://schemas.microsoft.com/office/drawing/2014/main" id="{0400B1D5-5722-A706-DD2D-B7951B9A30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6125" y="2386013"/>
                <a:ext cx="111125" cy="112712"/>
              </a:xfrm>
              <a:custGeom>
                <a:avLst/>
                <a:gdLst>
                  <a:gd name="T0" fmla="*/ 120 w 120"/>
                  <a:gd name="T1" fmla="*/ 60 h 120"/>
                  <a:gd name="T2" fmla="*/ 60 w 120"/>
                  <a:gd name="T3" fmla="*/ 120 h 120"/>
                  <a:gd name="T4" fmla="*/ 0 w 120"/>
                  <a:gd name="T5" fmla="*/ 60 h 120"/>
                  <a:gd name="T6" fmla="*/ 60 w 120"/>
                  <a:gd name="T7" fmla="*/ 0 h 120"/>
                  <a:gd name="T8" fmla="*/ 60 w 120"/>
                  <a:gd name="T9" fmla="*/ 60 h 120"/>
                  <a:gd name="T10" fmla="*/ 120 w 120"/>
                  <a:gd name="T11" fmla="*/ 6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0" h="120">
                    <a:moveTo>
                      <a:pt x="120" y="60"/>
                    </a:moveTo>
                    <a:cubicBezTo>
                      <a:pt x="120" y="93"/>
                      <a:pt x="93" y="120"/>
                      <a:pt x="60" y="120"/>
                    </a:cubicBezTo>
                    <a:cubicBezTo>
                      <a:pt x="27" y="120"/>
                      <a:pt x="0" y="93"/>
                      <a:pt x="0" y="60"/>
                    </a:cubicBezTo>
                    <a:cubicBezTo>
                      <a:pt x="0" y="27"/>
                      <a:pt x="27" y="0"/>
                      <a:pt x="60" y="0"/>
                    </a:cubicBezTo>
                    <a:cubicBezTo>
                      <a:pt x="60" y="60"/>
                      <a:pt x="60" y="60"/>
                      <a:pt x="60" y="60"/>
                    </a:cubicBezTo>
                    <a:lnTo>
                      <a:pt x="120" y="60"/>
                    </a:lnTo>
                    <a:close/>
                  </a:path>
                </a:pathLst>
              </a:custGeom>
              <a:grpFill/>
              <a:ln w="9525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3600"/>
              </a:p>
            </p:txBody>
          </p:sp>
          <p:sp>
            <p:nvSpPr>
              <p:cNvPr id="50" name="Freeform 8">
                <a:extLst>
                  <a:ext uri="{FF2B5EF4-FFF2-40B4-BE49-F238E27FC236}">
                    <a16:creationId xmlns:a16="http://schemas.microsoft.com/office/drawing/2014/main" id="{3B09605E-D8BF-CDB7-6E2F-44C286DF73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3913" y="2363788"/>
                <a:ext cx="55563" cy="57150"/>
              </a:xfrm>
              <a:custGeom>
                <a:avLst/>
                <a:gdLst>
                  <a:gd name="T0" fmla="*/ 60 w 60"/>
                  <a:gd name="T1" fmla="*/ 60 h 60"/>
                  <a:gd name="T2" fmla="*/ 0 w 60"/>
                  <a:gd name="T3" fmla="*/ 60 h 60"/>
                  <a:gd name="T4" fmla="*/ 0 w 60"/>
                  <a:gd name="T5" fmla="*/ 0 h 60"/>
                  <a:gd name="T6" fmla="*/ 60 w 60"/>
                  <a:gd name="T7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" h="60">
                    <a:moveTo>
                      <a:pt x="60" y="60"/>
                    </a:moveTo>
                    <a:cubicBezTo>
                      <a:pt x="0" y="60"/>
                      <a:pt x="0" y="60"/>
                      <a:pt x="0" y="6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3" y="0"/>
                      <a:pt x="60" y="27"/>
                      <a:pt x="60" y="6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3600"/>
              </a:p>
            </p:txBody>
          </p:sp>
        </p:grpSp>
      </p:grpSp>
      <p:pic>
        <p:nvPicPr>
          <p:cNvPr id="51" name="Picture 50" descr="A black and green logo&#10;&#10;Description automatically generated">
            <a:extLst>
              <a:ext uri="{FF2B5EF4-FFF2-40B4-BE49-F238E27FC236}">
                <a16:creationId xmlns:a16="http://schemas.microsoft.com/office/drawing/2014/main" id="{83E73696-398D-B76B-8B16-C96F7AB503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063" y="416560"/>
            <a:ext cx="944015" cy="394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Picture 51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5FB9C126-F3EA-84F8-CC1E-DB91320682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521" y="385887"/>
            <a:ext cx="1523821" cy="462723"/>
          </a:xfrm>
          <a:prstGeom prst="rect">
            <a:avLst/>
          </a:prstGeom>
        </p:spPr>
      </p:pic>
      <p:pic>
        <p:nvPicPr>
          <p:cNvPr id="53" name="Picture 52" descr="A white rectangular sign with blue and pink text&#10;&#10;Description automatically generated">
            <a:extLst>
              <a:ext uri="{FF2B5EF4-FFF2-40B4-BE49-F238E27FC236}">
                <a16:creationId xmlns:a16="http://schemas.microsoft.com/office/drawing/2014/main" id="{0610B2F7-3CAE-05B4-DD6D-426151E89B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35" y="-163446"/>
            <a:ext cx="1454855" cy="145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5876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616B6-6093-BC33-2986-57629B87D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212" y="2389937"/>
            <a:ext cx="9415117" cy="1325563"/>
          </a:xfrm>
        </p:spPr>
        <p:txBody>
          <a:bodyPr>
            <a:noAutofit/>
          </a:bodyPr>
          <a:lstStyle/>
          <a:p>
            <a:r>
              <a:rPr lang="en-GB" sz="7200" b="1" dirty="0">
                <a:solidFill>
                  <a:srgbClr val="374586"/>
                </a:solidFill>
                <a:latin typeface="+mj-lt"/>
                <a:cs typeface="Poppins SemiBold" panose="00000700000000000000" pitchFamily="2" charset="0"/>
              </a:rPr>
              <a:t>Feel free to ask questions using the chat function</a:t>
            </a:r>
            <a:endParaRPr lang="en-GB" sz="7200" b="1" dirty="0">
              <a:solidFill>
                <a:srgbClr val="374586"/>
              </a:solidFill>
            </a:endParaRPr>
          </a:p>
        </p:txBody>
      </p:sp>
      <p:pic>
        <p:nvPicPr>
          <p:cNvPr id="66" name="Picture 65" descr="A black and green logo&#10;&#10;Description automatically generated">
            <a:extLst>
              <a:ext uri="{FF2B5EF4-FFF2-40B4-BE49-F238E27FC236}">
                <a16:creationId xmlns:a16="http://schemas.microsoft.com/office/drawing/2014/main" id="{1CAE1A76-AEA7-4D2D-4FC1-B3626B779B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063" y="416560"/>
            <a:ext cx="944015" cy="394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Picture 66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7A278B0A-3287-17AF-D3F4-F1E45BC8CE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521" y="385887"/>
            <a:ext cx="1523821" cy="462723"/>
          </a:xfrm>
          <a:prstGeom prst="rect">
            <a:avLst/>
          </a:prstGeom>
        </p:spPr>
      </p:pic>
      <p:pic>
        <p:nvPicPr>
          <p:cNvPr id="68" name="Picture 67" descr="A white rectangular sign with blue and pink text&#10;&#10;Description automatically generated">
            <a:extLst>
              <a:ext uri="{FF2B5EF4-FFF2-40B4-BE49-F238E27FC236}">
                <a16:creationId xmlns:a16="http://schemas.microsoft.com/office/drawing/2014/main" id="{1F582B34-3264-6589-4005-E309B23751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35" y="-163446"/>
            <a:ext cx="1454855" cy="14548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7D1A8C-1487-1C57-9608-3AD187175B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927" b="45816"/>
          <a:stretch/>
        </p:blipFill>
        <p:spPr>
          <a:xfrm>
            <a:off x="0" y="5219700"/>
            <a:ext cx="121920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390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616B6-6093-BC33-2986-57629B87D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035" y="772289"/>
            <a:ext cx="11565788" cy="1325563"/>
          </a:xfrm>
        </p:spPr>
        <p:txBody>
          <a:bodyPr>
            <a:noAutofit/>
          </a:bodyPr>
          <a:lstStyle/>
          <a:p>
            <a:r>
              <a:rPr lang="en-GB" sz="6600" b="1" dirty="0">
                <a:solidFill>
                  <a:srgbClr val="374586"/>
                </a:solidFill>
                <a:latin typeface="+mj-lt"/>
                <a:cs typeface="Poppins SemiBold" panose="00000700000000000000" pitchFamily="2" charset="0"/>
              </a:rPr>
              <a:t>We are offering 1 lucky winner</a:t>
            </a:r>
            <a:endParaRPr lang="en-GB" sz="6600" b="1" dirty="0">
              <a:solidFill>
                <a:srgbClr val="374586"/>
              </a:solidFill>
            </a:endParaRPr>
          </a:p>
        </p:txBody>
      </p:sp>
      <p:pic>
        <p:nvPicPr>
          <p:cNvPr id="66" name="Picture 65" descr="A black and green logo&#10;&#10;Description automatically generated">
            <a:extLst>
              <a:ext uri="{FF2B5EF4-FFF2-40B4-BE49-F238E27FC236}">
                <a16:creationId xmlns:a16="http://schemas.microsoft.com/office/drawing/2014/main" id="{1CAE1A76-AEA7-4D2D-4FC1-B3626B779B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063" y="416560"/>
            <a:ext cx="944015" cy="394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Picture 66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7A278B0A-3287-17AF-D3F4-F1E45BC8CE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521" y="385887"/>
            <a:ext cx="1523821" cy="462723"/>
          </a:xfrm>
          <a:prstGeom prst="rect">
            <a:avLst/>
          </a:prstGeom>
        </p:spPr>
      </p:pic>
      <p:pic>
        <p:nvPicPr>
          <p:cNvPr id="68" name="Picture 67" descr="A white rectangular sign with blue and pink text&#10;&#10;Description automatically generated">
            <a:extLst>
              <a:ext uri="{FF2B5EF4-FFF2-40B4-BE49-F238E27FC236}">
                <a16:creationId xmlns:a16="http://schemas.microsoft.com/office/drawing/2014/main" id="{1F582B34-3264-6589-4005-E309B23751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35" y="-163446"/>
            <a:ext cx="1454855" cy="14548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7D1A8C-1487-1C57-9608-3AD187175B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927" b="45816"/>
          <a:stretch/>
        </p:blipFill>
        <p:spPr>
          <a:xfrm>
            <a:off x="0" y="5219700"/>
            <a:ext cx="12192000" cy="16383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21F35B-19D2-91FD-C78C-76EF25EBED0B}"/>
              </a:ext>
            </a:extLst>
          </p:cNvPr>
          <p:cNvSpPr txBox="1">
            <a:spLocks/>
          </p:cNvSpPr>
          <p:nvPr/>
        </p:nvSpPr>
        <p:spPr>
          <a:xfrm>
            <a:off x="291177" y="1012491"/>
            <a:ext cx="11721123" cy="33237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GB" sz="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en-GB" sz="2600" dirty="0">
                <a:solidFill>
                  <a:srgbClr val="374586"/>
                </a:solidFill>
                <a:latin typeface="+mn-lt"/>
                <a:cs typeface="+mn-cs"/>
              </a:rPr>
              <a:t>A free day of Digital Twin workshops to map a service in your organisation </a:t>
            </a: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endParaRPr lang="en-GB" sz="2600" dirty="0">
              <a:solidFill>
                <a:srgbClr val="374586"/>
              </a:solidFill>
              <a:latin typeface="+mn-lt"/>
              <a:cs typeface="+mn-cs"/>
            </a:endParaRP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en-GB" sz="2600" dirty="0">
                <a:solidFill>
                  <a:srgbClr val="374586"/>
                </a:solidFill>
                <a:latin typeface="+mn-lt"/>
                <a:cs typeface="+mn-cs"/>
              </a:rPr>
              <a:t>Visual outputs showing your business and service on a page</a:t>
            </a: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endParaRPr lang="en-GB" sz="2600" dirty="0">
              <a:solidFill>
                <a:srgbClr val="374586"/>
              </a:solidFill>
              <a:latin typeface="+mn-lt"/>
              <a:cs typeface="+mn-cs"/>
            </a:endParaRP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en-GB" sz="2600" dirty="0">
                <a:solidFill>
                  <a:srgbClr val="374586"/>
                </a:solidFill>
                <a:latin typeface="+mn-lt"/>
                <a:cs typeface="+mn-cs"/>
              </a:rPr>
              <a:t>Reports with pain points and opportunities to improve your CX </a:t>
            </a:r>
          </a:p>
        </p:txBody>
      </p:sp>
    </p:spTree>
    <p:extLst>
      <p:ext uri="{BB962C8B-B14F-4D97-AF65-F5344CB8AC3E}">
        <p14:creationId xmlns:p14="http://schemas.microsoft.com/office/powerpoint/2010/main" val="3896883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616B6-6093-BC33-2986-57629B87D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212" y="2389937"/>
            <a:ext cx="9415117" cy="1325563"/>
          </a:xfrm>
        </p:spPr>
        <p:txBody>
          <a:bodyPr>
            <a:noAutofit/>
          </a:bodyPr>
          <a:lstStyle/>
          <a:p>
            <a:r>
              <a:rPr lang="en-GB" sz="7200" b="1" dirty="0">
                <a:solidFill>
                  <a:srgbClr val="374586"/>
                </a:solidFill>
              </a:rPr>
              <a:t>Scan the QR code to register your interest in our offer</a:t>
            </a:r>
          </a:p>
        </p:txBody>
      </p:sp>
      <p:pic>
        <p:nvPicPr>
          <p:cNvPr id="66" name="Picture 65" descr="A black and green logo&#10;&#10;Description automatically generated">
            <a:extLst>
              <a:ext uri="{FF2B5EF4-FFF2-40B4-BE49-F238E27FC236}">
                <a16:creationId xmlns:a16="http://schemas.microsoft.com/office/drawing/2014/main" id="{1CAE1A76-AEA7-4D2D-4FC1-B3626B779B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063" y="416560"/>
            <a:ext cx="944015" cy="394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Picture 66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7A278B0A-3287-17AF-D3F4-F1E45BC8CE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521" y="385887"/>
            <a:ext cx="1523821" cy="462723"/>
          </a:xfrm>
          <a:prstGeom prst="rect">
            <a:avLst/>
          </a:prstGeom>
        </p:spPr>
      </p:pic>
      <p:pic>
        <p:nvPicPr>
          <p:cNvPr id="68" name="Picture 67" descr="A white rectangular sign with blue and pink text&#10;&#10;Description automatically generated">
            <a:extLst>
              <a:ext uri="{FF2B5EF4-FFF2-40B4-BE49-F238E27FC236}">
                <a16:creationId xmlns:a16="http://schemas.microsoft.com/office/drawing/2014/main" id="{1F582B34-3264-6589-4005-E309B23751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35" y="-163446"/>
            <a:ext cx="1454855" cy="14548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7D1A8C-1487-1C57-9608-3AD187175B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927" b="45816"/>
          <a:stretch/>
        </p:blipFill>
        <p:spPr>
          <a:xfrm>
            <a:off x="0" y="5219700"/>
            <a:ext cx="12192000" cy="1638300"/>
          </a:xfrm>
          <a:prstGeom prst="rect">
            <a:avLst/>
          </a:prstGeom>
        </p:spPr>
      </p:pic>
      <p:pic>
        <p:nvPicPr>
          <p:cNvPr id="7" name="Picture 6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97703CD7-BF51-3F48-7576-1D4AA03D3B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515" y="3831887"/>
            <a:ext cx="2340194" cy="234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2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4E37431-20F0-4DD6-84A9-ED2B64494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AE98B72-66C6-4AB4-AF0D-BA830DE86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07EAFC6-733F-403D-BB4D-05A3A2874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7A36730-4CB0-4F61-AD11-A44C97658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69C79E1-F916-4929-A4F3-DE763D4BF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67334AB-16BD-4EC7-8C6B-4B5171600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38DA64-CC53-9283-754A-8316133C7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2" y="891652"/>
            <a:ext cx="4412021" cy="3030724"/>
          </a:xfrm>
        </p:spPr>
        <p:txBody>
          <a:bodyPr anchor="b">
            <a:normAutofit/>
          </a:bodyPr>
          <a:lstStyle/>
          <a:p>
            <a:pPr algn="r"/>
            <a:r>
              <a:rPr lang="en-GB" sz="4000" b="1">
                <a:solidFill>
                  <a:srgbClr val="FFFFFF"/>
                </a:solidFill>
              </a:rPr>
              <a:t>What is a Digital Twin of Business Operations?</a:t>
            </a:r>
          </a:p>
        </p:txBody>
      </p:sp>
      <p:pic>
        <p:nvPicPr>
          <p:cNvPr id="15" name="Picture 14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36327C60-86D8-26AF-2345-0729C51E59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081" y="274814"/>
            <a:ext cx="1523821" cy="462723"/>
          </a:xfrm>
          <a:prstGeom prst="rect">
            <a:avLst/>
          </a:prstGeom>
        </p:spPr>
      </p:pic>
      <p:pic>
        <p:nvPicPr>
          <p:cNvPr id="17" name="Picture 16" descr="A white rectangular sign with blue and pink text&#10;&#10;Description automatically generated">
            <a:extLst>
              <a:ext uri="{FF2B5EF4-FFF2-40B4-BE49-F238E27FC236}">
                <a16:creationId xmlns:a16="http://schemas.microsoft.com/office/drawing/2014/main" id="{579C68B0-6CEB-C896-7C04-C77D9868DC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595" y="-274519"/>
            <a:ext cx="1454855" cy="1454855"/>
          </a:xfrm>
          <a:prstGeom prst="rect">
            <a:avLst/>
          </a:prstGeom>
        </p:spPr>
      </p:pic>
      <p:pic>
        <p:nvPicPr>
          <p:cNvPr id="22" name="Picture 21" descr="A person in a suit&#10;&#10;Description automatically generated">
            <a:extLst>
              <a:ext uri="{FF2B5EF4-FFF2-40B4-BE49-F238E27FC236}">
                <a16:creationId xmlns:a16="http://schemas.microsoft.com/office/drawing/2014/main" id="{B191E6BF-7025-C460-31B5-9D638BDF4D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396" y="1693886"/>
            <a:ext cx="3370403" cy="3370403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8947721-7B97-73B7-14BD-397BEC69A9D9}"/>
              </a:ext>
            </a:extLst>
          </p:cNvPr>
          <p:cNvSpPr txBox="1"/>
          <p:nvPr/>
        </p:nvSpPr>
        <p:spPr>
          <a:xfrm>
            <a:off x="6458019" y="5391906"/>
            <a:ext cx="4831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374586"/>
                </a:solidFill>
              </a:rPr>
              <a:t>Dean Jehan | Principal Consultant | Davies</a:t>
            </a:r>
          </a:p>
        </p:txBody>
      </p:sp>
    </p:spTree>
    <p:extLst>
      <p:ext uri="{BB962C8B-B14F-4D97-AF65-F5344CB8AC3E}">
        <p14:creationId xmlns:p14="http://schemas.microsoft.com/office/powerpoint/2010/main" val="2174655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28D69187-A5F9-E5E9-AEE6-C557B01CF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521" y="385887"/>
            <a:ext cx="1523821" cy="462723"/>
          </a:xfrm>
          <a:prstGeom prst="rect">
            <a:avLst/>
          </a:prstGeom>
        </p:spPr>
      </p:pic>
      <p:pic>
        <p:nvPicPr>
          <p:cNvPr id="16" name="Picture 15" descr="A white rectangular sign with blue and pink text&#10;&#10;Description automatically generated">
            <a:extLst>
              <a:ext uri="{FF2B5EF4-FFF2-40B4-BE49-F238E27FC236}">
                <a16:creationId xmlns:a16="http://schemas.microsoft.com/office/drawing/2014/main" id="{3E80D696-3AEC-1E59-BBB2-7AD633532F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35" y="-163446"/>
            <a:ext cx="1454855" cy="1454855"/>
          </a:xfrm>
          <a:prstGeom prst="rect">
            <a:avLst/>
          </a:prstGeom>
        </p:spPr>
      </p:pic>
      <p:pic>
        <p:nvPicPr>
          <p:cNvPr id="2" name="Picture 1" descr="Hand on a tablet with digital signs">
            <a:extLst>
              <a:ext uri="{FF2B5EF4-FFF2-40B4-BE49-F238E27FC236}">
                <a16:creationId xmlns:a16="http://schemas.microsoft.com/office/drawing/2014/main" id="{D87C942E-63E9-E612-FED8-B3A570FAA3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2" r="104"/>
          <a:stretch/>
        </p:blipFill>
        <p:spPr>
          <a:xfrm>
            <a:off x="6619874" y="0"/>
            <a:ext cx="557212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B4FD8D-D825-F033-0CF2-357BB8C5F2AD}"/>
              </a:ext>
            </a:extLst>
          </p:cNvPr>
          <p:cNvSpPr txBox="1"/>
          <p:nvPr/>
        </p:nvSpPr>
        <p:spPr>
          <a:xfrm>
            <a:off x="681099" y="1291409"/>
            <a:ext cx="5760521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37458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digital twin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37458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a virtual replica of a physical system, process or product that can be used to simulate, monitor and analyse its behaviour and performance, and model change.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37458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37458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the context of an organisation, a digital twin could represent all or part of an entire operating model, including all of its connected processes, assets, resources, and stakeholders.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37458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1932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28D69187-A5F9-E5E9-AEE6-C557B01CF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521" y="385887"/>
            <a:ext cx="1523821" cy="462723"/>
          </a:xfrm>
          <a:prstGeom prst="rect">
            <a:avLst/>
          </a:prstGeom>
        </p:spPr>
      </p:pic>
      <p:pic>
        <p:nvPicPr>
          <p:cNvPr id="16" name="Picture 15" descr="A white rectangular sign with blue and pink text&#10;&#10;Description automatically generated">
            <a:extLst>
              <a:ext uri="{FF2B5EF4-FFF2-40B4-BE49-F238E27FC236}">
                <a16:creationId xmlns:a16="http://schemas.microsoft.com/office/drawing/2014/main" id="{3E80D696-3AEC-1E59-BBB2-7AD633532F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35" y="-163446"/>
            <a:ext cx="1454855" cy="14548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BCA089-237E-E63F-69DB-87BC2457DBE2}"/>
              </a:ext>
            </a:extLst>
          </p:cNvPr>
          <p:cNvSpPr txBox="1"/>
          <p:nvPr/>
        </p:nvSpPr>
        <p:spPr>
          <a:xfrm>
            <a:off x="335035" y="385887"/>
            <a:ext cx="100584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7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“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17C8A8-0564-FC4A-56A5-782D6C30B413}"/>
              </a:ext>
            </a:extLst>
          </p:cNvPr>
          <p:cNvSpPr txBox="1"/>
          <p:nvPr/>
        </p:nvSpPr>
        <p:spPr>
          <a:xfrm rot="10800000">
            <a:off x="9982807" y="1876633"/>
            <a:ext cx="100584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7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“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B4FD8D-D825-F033-0CF2-357BB8C5F2AD}"/>
              </a:ext>
            </a:extLst>
          </p:cNvPr>
          <p:cNvSpPr txBox="1"/>
          <p:nvPr/>
        </p:nvSpPr>
        <p:spPr>
          <a:xfrm>
            <a:off x="1062462" y="1397943"/>
            <a:ext cx="9926185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37458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7458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Creating an Operational framework in a platform such as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7458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BusinessOptix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7458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provides us a powerful opportunity to start identifying and modelling opportunities in our organisation, risk free, in ways we never-before thought possible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37458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0397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717E9DB0-D992-3D9C-33E4-0591A1203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521" y="385887"/>
            <a:ext cx="1523821" cy="462723"/>
          </a:xfrm>
          <a:prstGeom prst="rect">
            <a:avLst/>
          </a:prstGeom>
        </p:spPr>
      </p:pic>
      <p:pic>
        <p:nvPicPr>
          <p:cNvPr id="6" name="Picture 5" descr="A white rectangular sign with blue and pink text&#10;&#10;Description automatically generated">
            <a:extLst>
              <a:ext uri="{FF2B5EF4-FFF2-40B4-BE49-F238E27FC236}">
                <a16:creationId xmlns:a16="http://schemas.microsoft.com/office/drawing/2014/main" id="{5C823281-3825-CB81-946E-AD5BF4E565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35" y="-163446"/>
            <a:ext cx="1454855" cy="14548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AE1F90-CE98-501F-3F23-849FECE52663}"/>
              </a:ext>
            </a:extLst>
          </p:cNvPr>
          <p:cNvSpPr txBox="1"/>
          <p:nvPr/>
        </p:nvSpPr>
        <p:spPr>
          <a:xfrm>
            <a:off x="3832728" y="2818537"/>
            <a:ext cx="45265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37458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37458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Demonstration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37458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1272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8DA64-CC53-9283-754A-8316133C7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10" y="1339056"/>
            <a:ext cx="5989320" cy="2387600"/>
          </a:xfrm>
        </p:spPr>
        <p:txBody>
          <a:bodyPr>
            <a:normAutofit/>
          </a:bodyPr>
          <a:lstStyle/>
          <a:p>
            <a:pPr algn="l"/>
            <a:r>
              <a:rPr lang="en-GB" sz="8000" b="1" dirty="0">
                <a:solidFill>
                  <a:srgbClr val="374586"/>
                </a:solidFill>
              </a:rPr>
              <a:t>Case Study Davies 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C9D7E2-84AD-40A0-9939-AD4BA92859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6409" y="3774303"/>
            <a:ext cx="8258798" cy="756876"/>
          </a:xfrm>
        </p:spPr>
        <p:txBody>
          <a:bodyPr>
            <a:normAutofit/>
          </a:bodyPr>
          <a:lstStyle/>
          <a:p>
            <a:pPr algn="l"/>
            <a:r>
              <a:rPr lang="en-GB" dirty="0">
                <a:solidFill>
                  <a:srgbClr val="374586"/>
                </a:solidFill>
              </a:rPr>
              <a:t>Digital Twin to support Service Business Transformation</a:t>
            </a:r>
          </a:p>
        </p:txBody>
      </p:sp>
      <p:pic>
        <p:nvPicPr>
          <p:cNvPr id="5" name="Picture 4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A5655EB-FAF2-8C47-6AB4-EDC4EF66F0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521" y="385887"/>
            <a:ext cx="1523821" cy="462723"/>
          </a:xfrm>
          <a:prstGeom prst="rect">
            <a:avLst/>
          </a:prstGeom>
        </p:spPr>
      </p:pic>
      <p:pic>
        <p:nvPicPr>
          <p:cNvPr id="6" name="Picture 5" descr="A white rectangular sign with blue and pink text&#10;&#10;Description automatically generated">
            <a:extLst>
              <a:ext uri="{FF2B5EF4-FFF2-40B4-BE49-F238E27FC236}">
                <a16:creationId xmlns:a16="http://schemas.microsoft.com/office/drawing/2014/main" id="{BB702487-7C4E-E987-49F0-875A87D6A5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35" y="-163446"/>
            <a:ext cx="1454855" cy="14548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CCA2E0-02B2-FBF4-20A3-8E87458214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927" b="45816"/>
          <a:stretch/>
        </p:blipFill>
        <p:spPr>
          <a:xfrm>
            <a:off x="0" y="5219700"/>
            <a:ext cx="121920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8DA64-CC53-9283-754A-8316133C7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946" y="299720"/>
            <a:ext cx="5989320" cy="2387600"/>
          </a:xfrm>
        </p:spPr>
        <p:txBody>
          <a:bodyPr>
            <a:normAutofit/>
          </a:bodyPr>
          <a:lstStyle/>
          <a:p>
            <a:pPr algn="l"/>
            <a:r>
              <a:rPr lang="en-GB" sz="8000" b="1" dirty="0">
                <a:solidFill>
                  <a:srgbClr val="374586"/>
                </a:solidFill>
              </a:rPr>
              <a:t>Situation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C9D7E2-84AD-40A0-9939-AD4BA92859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6411" y="2802928"/>
            <a:ext cx="4837936" cy="2612571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374586"/>
                </a:solidFill>
                <a:latin typeface="Calibri" panose="020F0502020204030204" pitchFamily="34" charset="0"/>
              </a:rPr>
              <a:t>Davies US acquiring new service businesses at pace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endParaRPr lang="en-GB" dirty="0">
              <a:solidFill>
                <a:srgbClr val="374586"/>
              </a:solidFill>
              <a:latin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374586"/>
                </a:solidFill>
                <a:latin typeface="Calibri" panose="020F0502020204030204" pitchFamily="34" charset="0"/>
              </a:rPr>
              <a:t>High complexity integrating people, processes and technology</a:t>
            </a:r>
          </a:p>
        </p:txBody>
      </p:sp>
      <p:pic>
        <p:nvPicPr>
          <p:cNvPr id="5" name="Picture 4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A5655EB-FAF2-8C47-6AB4-EDC4EF66F0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521" y="385887"/>
            <a:ext cx="1523821" cy="462723"/>
          </a:xfrm>
          <a:prstGeom prst="rect">
            <a:avLst/>
          </a:prstGeom>
        </p:spPr>
      </p:pic>
      <p:pic>
        <p:nvPicPr>
          <p:cNvPr id="6" name="Picture 5" descr="A white rectangular sign with blue and pink text&#10;&#10;Description automatically generated">
            <a:extLst>
              <a:ext uri="{FF2B5EF4-FFF2-40B4-BE49-F238E27FC236}">
                <a16:creationId xmlns:a16="http://schemas.microsoft.com/office/drawing/2014/main" id="{BB702487-7C4E-E987-49F0-875A87D6A5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35" y="-163446"/>
            <a:ext cx="1454855" cy="14548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480458-E828-6DE8-F7C4-48D5AE9D2B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059" t="47907" r="1" b="47581"/>
          <a:stretch/>
        </p:blipFill>
        <p:spPr>
          <a:xfrm rot="16200000">
            <a:off x="-3282663" y="3282663"/>
            <a:ext cx="6858002" cy="292675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BF092C91-AB03-CBC7-9FF7-CA226EA33223}"/>
              </a:ext>
            </a:extLst>
          </p:cNvPr>
          <p:cNvSpPr/>
          <p:nvPr/>
        </p:nvSpPr>
        <p:spPr>
          <a:xfrm>
            <a:off x="9759442" y="5669280"/>
            <a:ext cx="1588516" cy="944880"/>
          </a:xfrm>
          <a:prstGeom prst="rightArrow">
            <a:avLst/>
          </a:prstGeom>
          <a:solidFill>
            <a:srgbClr val="3745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FE048EA1-B5E1-2538-D0D2-42727EA4BFC4}"/>
              </a:ext>
            </a:extLst>
          </p:cNvPr>
          <p:cNvSpPr/>
          <p:nvPr/>
        </p:nvSpPr>
        <p:spPr>
          <a:xfrm>
            <a:off x="9972802" y="5486400"/>
            <a:ext cx="1588516" cy="94488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E284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DB7A4D-AE01-F1AA-CC18-38F2D50CDF88}"/>
              </a:ext>
            </a:extLst>
          </p:cNvPr>
          <p:cNvSpPr txBox="1"/>
          <p:nvPr/>
        </p:nvSpPr>
        <p:spPr>
          <a:xfrm>
            <a:off x="5871525" y="2802928"/>
            <a:ext cx="584011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37458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Demand for integration increasing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374586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>
                <a:solidFill>
                  <a:srgbClr val="374586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Increased risk of backlog in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37458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discovery and solution design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374586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>
                <a:solidFill>
                  <a:srgbClr val="374586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37458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creased analysis complexity and costs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5F8999E-FE0B-29F9-AE66-152830BB8007}"/>
              </a:ext>
            </a:extLst>
          </p:cNvPr>
          <p:cNvSpPr txBox="1">
            <a:spLocks/>
          </p:cNvSpPr>
          <p:nvPr/>
        </p:nvSpPr>
        <p:spPr>
          <a:xfrm>
            <a:off x="5871525" y="1428180"/>
            <a:ext cx="5840118" cy="12591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8000" b="1" dirty="0">
                <a:solidFill>
                  <a:srgbClr val="374586"/>
                </a:solidFill>
              </a:rPr>
              <a:t>Implication</a:t>
            </a:r>
          </a:p>
        </p:txBody>
      </p:sp>
    </p:spTree>
    <p:extLst>
      <p:ext uri="{BB962C8B-B14F-4D97-AF65-F5344CB8AC3E}">
        <p14:creationId xmlns:p14="http://schemas.microsoft.com/office/powerpoint/2010/main" val="3523555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A5655EB-FAF2-8C47-6AB4-EDC4EF66F0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521" y="385887"/>
            <a:ext cx="1523821" cy="462723"/>
          </a:xfrm>
          <a:prstGeom prst="rect">
            <a:avLst/>
          </a:prstGeom>
        </p:spPr>
      </p:pic>
      <p:pic>
        <p:nvPicPr>
          <p:cNvPr id="6" name="Picture 5" descr="A white rectangular sign with blue and pink text&#10;&#10;Description automatically generated">
            <a:extLst>
              <a:ext uri="{FF2B5EF4-FFF2-40B4-BE49-F238E27FC236}">
                <a16:creationId xmlns:a16="http://schemas.microsoft.com/office/drawing/2014/main" id="{BB702487-7C4E-E987-49F0-875A87D6A5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35" y="-163446"/>
            <a:ext cx="1454855" cy="14548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CCA2E0-02B2-FBF4-20A3-8E87458214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059" t="47907" r="1" b="47581"/>
          <a:stretch/>
        </p:blipFill>
        <p:spPr>
          <a:xfrm rot="16200000">
            <a:off x="-3282663" y="3282663"/>
            <a:ext cx="6858002" cy="29267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49B8698-B9C8-881B-F4DC-77120CF44C80}"/>
              </a:ext>
            </a:extLst>
          </p:cNvPr>
          <p:cNvSpPr txBox="1">
            <a:spLocks/>
          </p:cNvSpPr>
          <p:nvPr/>
        </p:nvSpPr>
        <p:spPr>
          <a:xfrm>
            <a:off x="1003187" y="-76143"/>
            <a:ext cx="9014392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8000" b="1" dirty="0">
                <a:solidFill>
                  <a:srgbClr val="374586"/>
                </a:solidFill>
              </a:rPr>
              <a:t>Our Challenges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6AAE1F4-AFE6-1C9A-9DEF-63A79FB95F13}"/>
              </a:ext>
            </a:extLst>
          </p:cNvPr>
          <p:cNvSpPr txBox="1">
            <a:spLocks/>
          </p:cNvSpPr>
          <p:nvPr/>
        </p:nvSpPr>
        <p:spPr>
          <a:xfrm>
            <a:off x="1003187" y="2341028"/>
            <a:ext cx="10443142" cy="191764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37458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Our </a:t>
            </a:r>
            <a:r>
              <a:rPr lang="en-GB" dirty="0">
                <a:solidFill>
                  <a:srgbClr val="374586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business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37458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analysis methods are evolved but…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>
              <a:solidFill>
                <a:srgbClr val="374586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37458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Still reliant on traditional applications such as Visio and MS Excel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>
              <a:solidFill>
                <a:srgbClr val="374586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37458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Outputs have limited reuse beyond individual projects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9B8698-B9C8-881B-F4DC-77120CF44C80}"/>
              </a:ext>
            </a:extLst>
          </p:cNvPr>
          <p:cNvSpPr txBox="1">
            <a:spLocks/>
          </p:cNvSpPr>
          <p:nvPr/>
        </p:nvSpPr>
        <p:spPr>
          <a:xfrm>
            <a:off x="1269472" y="3703500"/>
            <a:ext cx="10176857" cy="28346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37458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needed a solution to reduce complexity, centralise operational IP</a:t>
            </a:r>
            <a:r>
              <a:rPr lang="en-GB" sz="4400" b="1" dirty="0">
                <a:solidFill>
                  <a:srgbClr val="374586"/>
                </a:solidFill>
                <a:latin typeface="Calibri" panose="020F0502020204030204"/>
              </a:rPr>
              <a:t> and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37458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increase speed to value</a:t>
            </a:r>
          </a:p>
        </p:txBody>
      </p:sp>
    </p:spTree>
    <p:extLst>
      <p:ext uri="{BB962C8B-B14F-4D97-AF65-F5344CB8AC3E}">
        <p14:creationId xmlns:p14="http://schemas.microsoft.com/office/powerpoint/2010/main" val="42022528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1085</Words>
  <Application>Microsoft Office PowerPoint</Application>
  <PresentationFormat>Widescreen</PresentationFormat>
  <Paragraphs>147</Paragraphs>
  <Slides>27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-apple-system</vt:lpstr>
      <vt:lpstr>Aptos</vt:lpstr>
      <vt:lpstr>Aptos Display</vt:lpstr>
      <vt:lpstr>Arial</vt:lpstr>
      <vt:lpstr>Calibri</vt:lpstr>
      <vt:lpstr>Poppins</vt:lpstr>
      <vt:lpstr>Poppins SemiBold</vt:lpstr>
      <vt:lpstr>Symbol</vt:lpstr>
      <vt:lpstr>Wingdings</vt:lpstr>
      <vt:lpstr>Office Theme</vt:lpstr>
      <vt:lpstr>Innovate and Optimise: A Digital Twin of Business Operations With  Dr. Natalie Petouhoff</vt:lpstr>
      <vt:lpstr>Dr. Natalie Petouhoff</vt:lpstr>
      <vt:lpstr>What is a Digital Twin of Business Operations?</vt:lpstr>
      <vt:lpstr>PowerPoint Presentation</vt:lpstr>
      <vt:lpstr>PowerPoint Presentation</vt:lpstr>
      <vt:lpstr>PowerPoint Presentation</vt:lpstr>
      <vt:lpstr>Case Study Davies US</vt:lpstr>
      <vt:lpstr>Situation</vt:lpstr>
      <vt:lpstr>PowerPoint Presentation</vt:lpstr>
      <vt:lpstr>PowerPoint Presentation</vt:lpstr>
      <vt:lpstr>PowerPoint Presentation</vt:lpstr>
      <vt:lpstr>Building the foundations of  a Digital Twin </vt:lpstr>
      <vt:lpstr>The Power of a Process Repository in Building a Digital Twin</vt:lpstr>
      <vt:lpstr>PowerPoint Presentation</vt:lpstr>
      <vt:lpstr>PowerPoint Presentation</vt:lpstr>
      <vt:lpstr>PowerPoint Presentation</vt:lpstr>
      <vt:lpstr>Case Study  </vt:lpstr>
      <vt:lpstr>What business challenges were you looking to solve? </vt:lpstr>
      <vt:lpstr>What was your BPM vendor evaluation process? </vt:lpstr>
      <vt:lpstr>PowerPoint Presentation</vt:lpstr>
      <vt:lpstr>Where did you start with BusinessOptix?</vt:lpstr>
      <vt:lpstr>PowerPoint Presentation</vt:lpstr>
      <vt:lpstr>What benefits do you expect to realise? </vt:lpstr>
      <vt:lpstr>PowerPoint Presentation</vt:lpstr>
      <vt:lpstr>Feel free to ask questions using the chat function</vt:lpstr>
      <vt:lpstr>We are offering 1 lucky winner</vt:lpstr>
      <vt:lpstr>Scan the QR code to register your interest in our offer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Innovate and Optimise: A Digital Twin of Business Operations With Dr. Natalie Petouhoff</dc:title>
  <dc:creator>James Rangecroft</dc:creator>
  <cp:lastModifiedBy>James Rangecroft</cp:lastModifiedBy>
  <cp:revision>6</cp:revision>
  <dcterms:created xsi:type="dcterms:W3CDTF">2024-06-11T08:42:09Z</dcterms:created>
  <dcterms:modified xsi:type="dcterms:W3CDTF">2024-06-13T08:21:33Z</dcterms:modified>
</cp:coreProperties>
</file>